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7" r:id="rId2"/>
    <p:sldId id="258" r:id="rId3"/>
    <p:sldId id="262" r:id="rId4"/>
    <p:sldId id="263" r:id="rId5"/>
    <p:sldId id="259" r:id="rId6"/>
    <p:sldId id="264" r:id="rId7"/>
    <p:sldId id="265" r:id="rId8"/>
    <p:sldId id="266" r:id="rId9"/>
    <p:sldId id="267" r:id="rId10"/>
    <p:sldId id="268" r:id="rId11"/>
    <p:sldId id="269"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14"/>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ne Woodham (Student)" userId="504e6ab2-d2e2-4488-a734-0ae8ba683f03" providerId="ADAL" clId="{66D6F876-5114-9A47-8493-BCFF0D84D524}"/>
    <pc:docChg chg="modSld">
      <pc:chgData name="Stone Woodham (Student)" userId="504e6ab2-d2e2-4488-a734-0ae8ba683f03" providerId="ADAL" clId="{66D6F876-5114-9A47-8493-BCFF0D84D524}" dt="2021-04-02T20:40:05.394" v="0" actId="2"/>
      <pc:docMkLst>
        <pc:docMk/>
      </pc:docMkLst>
      <pc:sldChg chg="modSp mod">
        <pc:chgData name="Stone Woodham (Student)" userId="504e6ab2-d2e2-4488-a734-0ae8ba683f03" providerId="ADAL" clId="{66D6F876-5114-9A47-8493-BCFF0D84D524}" dt="2021-04-02T20:40:05.394" v="0" actId="2"/>
        <pc:sldMkLst>
          <pc:docMk/>
          <pc:sldMk cId="1832390405" sldId="261"/>
        </pc:sldMkLst>
        <pc:spChg chg="mod">
          <ac:chgData name="Stone Woodham (Student)" userId="504e6ab2-d2e2-4488-a734-0ae8ba683f03" providerId="ADAL" clId="{66D6F876-5114-9A47-8493-BCFF0D84D524}" dt="2021-04-02T20:40:05.394" v="0" actId="2"/>
          <ac:spMkLst>
            <pc:docMk/>
            <pc:sldMk cId="1832390405" sldId="261"/>
            <ac:spMk id="3" creationId="{849B00F1-9DDD-1A47-A2AC-9962DEACAC6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ACD195-25F9-4221-B536-86B8F5F54BF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03E21FD-2530-4547-BEDB-F9457A27A6E1}">
      <dgm:prSet/>
      <dgm:spPr/>
      <dgm:t>
        <a:bodyPr/>
        <a:lstStyle/>
        <a:p>
          <a:r>
            <a:rPr lang="en-US" dirty="0"/>
            <a:t>Personal connection challenge sourced by lack of initiation</a:t>
          </a:r>
        </a:p>
      </dgm:t>
    </dgm:pt>
    <dgm:pt modelId="{29AC39D6-3036-4AB1-BF3B-4D03B50BDDA8}" type="parTrans" cxnId="{EC3CF5F7-C541-40B2-A833-1F2D5712CD13}">
      <dgm:prSet/>
      <dgm:spPr/>
      <dgm:t>
        <a:bodyPr/>
        <a:lstStyle/>
        <a:p>
          <a:endParaRPr lang="en-US"/>
        </a:p>
      </dgm:t>
    </dgm:pt>
    <dgm:pt modelId="{18B9F6F0-D3B1-4573-A792-683C5E714827}" type="sibTrans" cxnId="{EC3CF5F7-C541-40B2-A833-1F2D5712CD13}">
      <dgm:prSet/>
      <dgm:spPr/>
      <dgm:t>
        <a:bodyPr/>
        <a:lstStyle/>
        <a:p>
          <a:endParaRPr lang="en-US"/>
        </a:p>
      </dgm:t>
    </dgm:pt>
    <dgm:pt modelId="{D4D54935-3179-4468-A864-5AC13223CBC0}">
      <dgm:prSet/>
      <dgm:spPr/>
      <dgm:t>
        <a:bodyPr/>
        <a:lstStyle/>
        <a:p>
          <a:r>
            <a:rPr lang="en-US" dirty="0"/>
            <a:t>When there is no awareness of a problem, the problem cannot be fixed, therefor inhibiting successful communication and teamwork </a:t>
          </a:r>
        </a:p>
      </dgm:t>
    </dgm:pt>
    <dgm:pt modelId="{94F305FA-3E48-4F09-926D-A99B41308715}" type="parTrans" cxnId="{06A0ADCF-B4EB-41B4-97CF-BF5202579908}">
      <dgm:prSet/>
      <dgm:spPr/>
      <dgm:t>
        <a:bodyPr/>
        <a:lstStyle/>
        <a:p>
          <a:endParaRPr lang="en-US"/>
        </a:p>
      </dgm:t>
    </dgm:pt>
    <dgm:pt modelId="{8E4D717D-2D09-4562-88CF-C10C3F7494CA}" type="sibTrans" cxnId="{06A0ADCF-B4EB-41B4-97CF-BF5202579908}">
      <dgm:prSet/>
      <dgm:spPr/>
      <dgm:t>
        <a:bodyPr/>
        <a:lstStyle/>
        <a:p>
          <a:endParaRPr lang="en-US"/>
        </a:p>
      </dgm:t>
    </dgm:pt>
    <dgm:pt modelId="{83D2E54B-1B31-4146-BE6C-6FF65679EE9E}">
      <dgm:prSet/>
      <dgm:spPr/>
      <dgm:t>
        <a:bodyPr/>
        <a:lstStyle/>
        <a:p>
          <a:r>
            <a:rPr lang="en-US" dirty="0"/>
            <a:t>The lack of managerial support enhances disconnection in the team and therefore put the burden on the individual to make social connection and team cohesiveness happen </a:t>
          </a:r>
        </a:p>
      </dgm:t>
    </dgm:pt>
    <dgm:pt modelId="{8D12C685-4058-47A8-829A-7AC84327DBF0}" type="parTrans" cxnId="{29EC04CE-51FF-4B7B-BA1A-18D56E36A7FF}">
      <dgm:prSet/>
      <dgm:spPr/>
      <dgm:t>
        <a:bodyPr/>
        <a:lstStyle/>
        <a:p>
          <a:endParaRPr lang="en-US"/>
        </a:p>
      </dgm:t>
    </dgm:pt>
    <dgm:pt modelId="{D8DAF5B5-2794-4700-BED8-06FF777BB2AD}" type="sibTrans" cxnId="{29EC04CE-51FF-4B7B-BA1A-18D56E36A7FF}">
      <dgm:prSet/>
      <dgm:spPr/>
      <dgm:t>
        <a:bodyPr/>
        <a:lstStyle/>
        <a:p>
          <a:endParaRPr lang="en-US"/>
        </a:p>
      </dgm:t>
    </dgm:pt>
    <dgm:pt modelId="{F9BAE2C4-FFE2-4EC3-B812-D8B58E251539}">
      <dgm:prSet/>
      <dgm:spPr/>
      <dgm:t>
        <a:bodyPr/>
        <a:lstStyle/>
        <a:p>
          <a:r>
            <a:rPr lang="en-US" dirty="0"/>
            <a:t>Feedback given: </a:t>
          </a:r>
        </a:p>
      </dgm:t>
    </dgm:pt>
    <dgm:pt modelId="{E8F0621E-F9BA-4D1A-86E1-BC2E6CE77A2E}" type="parTrans" cxnId="{942EB8A3-3890-4F5A-928F-6112D7A70170}">
      <dgm:prSet/>
      <dgm:spPr/>
      <dgm:t>
        <a:bodyPr/>
        <a:lstStyle/>
        <a:p>
          <a:endParaRPr lang="en-US"/>
        </a:p>
      </dgm:t>
    </dgm:pt>
    <dgm:pt modelId="{38F82119-291B-4727-839D-83A62FBF599A}" type="sibTrans" cxnId="{942EB8A3-3890-4F5A-928F-6112D7A70170}">
      <dgm:prSet/>
      <dgm:spPr/>
      <dgm:t>
        <a:bodyPr/>
        <a:lstStyle/>
        <a:p>
          <a:endParaRPr lang="en-US"/>
        </a:p>
      </dgm:t>
    </dgm:pt>
    <dgm:pt modelId="{BD6DFB80-81D1-4D4A-A842-890573C735F7}">
      <dgm:prSet/>
      <dgm:spPr/>
      <dgm:t>
        <a:bodyPr/>
        <a:lstStyle/>
        <a:p>
          <a:r>
            <a:rPr lang="en-US" dirty="0"/>
            <a:t>More opportunity for social connection facilitated by management </a:t>
          </a:r>
        </a:p>
      </dgm:t>
    </dgm:pt>
    <dgm:pt modelId="{C095CF9A-CA56-40A7-95F2-553B63C23B58}" type="parTrans" cxnId="{074A8672-0E08-469C-88E0-B3DDB0DAABB2}">
      <dgm:prSet/>
      <dgm:spPr/>
      <dgm:t>
        <a:bodyPr/>
        <a:lstStyle/>
        <a:p>
          <a:endParaRPr lang="en-US"/>
        </a:p>
      </dgm:t>
    </dgm:pt>
    <dgm:pt modelId="{F9D1BF9F-9420-49D5-A833-34F356EE53E2}" type="sibTrans" cxnId="{074A8672-0E08-469C-88E0-B3DDB0DAABB2}">
      <dgm:prSet/>
      <dgm:spPr/>
      <dgm:t>
        <a:bodyPr/>
        <a:lstStyle/>
        <a:p>
          <a:endParaRPr lang="en-US"/>
        </a:p>
      </dgm:t>
    </dgm:pt>
    <dgm:pt modelId="{139A0CDD-5C3A-4C17-BBDE-D7F7D37A218E}">
      <dgm:prSet/>
      <dgm:spPr/>
      <dgm:t>
        <a:bodyPr/>
        <a:lstStyle/>
        <a:p>
          <a:r>
            <a:rPr lang="en-US" dirty="0"/>
            <a:t>Social connection with crew is equally as important as being mission driven </a:t>
          </a:r>
        </a:p>
      </dgm:t>
    </dgm:pt>
    <dgm:pt modelId="{8819125F-FB76-4C81-AB38-FBF618E1D13B}" type="parTrans" cxnId="{4DC2CB49-549D-45FF-A68F-FB10D21F77F7}">
      <dgm:prSet/>
      <dgm:spPr/>
      <dgm:t>
        <a:bodyPr/>
        <a:lstStyle/>
        <a:p>
          <a:endParaRPr lang="en-US"/>
        </a:p>
      </dgm:t>
    </dgm:pt>
    <dgm:pt modelId="{2E1D4CE4-1533-4226-A85D-EB713BFB4010}" type="sibTrans" cxnId="{4DC2CB49-549D-45FF-A68F-FB10D21F77F7}">
      <dgm:prSet/>
      <dgm:spPr/>
      <dgm:t>
        <a:bodyPr/>
        <a:lstStyle/>
        <a:p>
          <a:endParaRPr lang="en-US"/>
        </a:p>
      </dgm:t>
    </dgm:pt>
    <dgm:pt modelId="{6868547F-44A7-499E-91D6-F0BBDB4860D9}">
      <dgm:prSet/>
      <dgm:spPr/>
      <dgm:t>
        <a:bodyPr/>
        <a:lstStyle/>
        <a:p>
          <a:r>
            <a:rPr lang="en-US" dirty="0"/>
            <a:t>Being so mission driven can prevent effective teamwork and communication </a:t>
          </a:r>
        </a:p>
      </dgm:t>
    </dgm:pt>
    <dgm:pt modelId="{1FFD6204-44D3-4BA4-9222-3433D56CB04D}" type="parTrans" cxnId="{45154445-E2E1-4ADE-8E1E-25CED7EEB7EF}">
      <dgm:prSet/>
      <dgm:spPr/>
      <dgm:t>
        <a:bodyPr/>
        <a:lstStyle/>
        <a:p>
          <a:endParaRPr lang="en-US"/>
        </a:p>
      </dgm:t>
    </dgm:pt>
    <dgm:pt modelId="{B2E28D45-FA76-456B-87D0-3CE7A36473A3}" type="sibTrans" cxnId="{45154445-E2E1-4ADE-8E1E-25CED7EEB7EF}">
      <dgm:prSet/>
      <dgm:spPr/>
      <dgm:t>
        <a:bodyPr/>
        <a:lstStyle/>
        <a:p>
          <a:endParaRPr lang="en-US"/>
        </a:p>
      </dgm:t>
    </dgm:pt>
    <dgm:pt modelId="{E62804BB-CFCC-2147-B63D-E4F10E732C15}" type="pres">
      <dgm:prSet presAssocID="{03ACD195-25F9-4221-B536-86B8F5F54BFA}" presName="linear" presStyleCnt="0">
        <dgm:presLayoutVars>
          <dgm:animLvl val="lvl"/>
          <dgm:resizeHandles val="exact"/>
        </dgm:presLayoutVars>
      </dgm:prSet>
      <dgm:spPr/>
    </dgm:pt>
    <dgm:pt modelId="{1C55BD44-2C14-E143-B166-756D71B1E0AC}" type="pres">
      <dgm:prSet presAssocID="{A03E21FD-2530-4547-BEDB-F9457A27A6E1}" presName="parentText" presStyleLbl="node1" presStyleIdx="0" presStyleCnt="4">
        <dgm:presLayoutVars>
          <dgm:chMax val="0"/>
          <dgm:bulletEnabled val="1"/>
        </dgm:presLayoutVars>
      </dgm:prSet>
      <dgm:spPr/>
    </dgm:pt>
    <dgm:pt modelId="{4BEBF041-9F0C-A44E-9E50-AC6719397152}" type="pres">
      <dgm:prSet presAssocID="{18B9F6F0-D3B1-4573-A792-683C5E714827}" presName="spacer" presStyleCnt="0"/>
      <dgm:spPr/>
    </dgm:pt>
    <dgm:pt modelId="{B664547E-8520-0C42-8E8B-99CE3E97D428}" type="pres">
      <dgm:prSet presAssocID="{D4D54935-3179-4468-A864-5AC13223CBC0}" presName="parentText" presStyleLbl="node1" presStyleIdx="1" presStyleCnt="4">
        <dgm:presLayoutVars>
          <dgm:chMax val="0"/>
          <dgm:bulletEnabled val="1"/>
        </dgm:presLayoutVars>
      </dgm:prSet>
      <dgm:spPr/>
    </dgm:pt>
    <dgm:pt modelId="{AA1A8F35-1F96-D847-AEAD-1A5CD6DDCBB5}" type="pres">
      <dgm:prSet presAssocID="{8E4D717D-2D09-4562-88CF-C10C3F7494CA}" presName="spacer" presStyleCnt="0"/>
      <dgm:spPr/>
    </dgm:pt>
    <dgm:pt modelId="{E8ED3B33-7483-3549-9B13-7F22CF65AB47}" type="pres">
      <dgm:prSet presAssocID="{83D2E54B-1B31-4146-BE6C-6FF65679EE9E}" presName="parentText" presStyleLbl="node1" presStyleIdx="2" presStyleCnt="4">
        <dgm:presLayoutVars>
          <dgm:chMax val="0"/>
          <dgm:bulletEnabled val="1"/>
        </dgm:presLayoutVars>
      </dgm:prSet>
      <dgm:spPr/>
    </dgm:pt>
    <dgm:pt modelId="{E1937EAC-63E1-F746-AA27-FFAE8CD0960F}" type="pres">
      <dgm:prSet presAssocID="{D8DAF5B5-2794-4700-BED8-06FF777BB2AD}" presName="spacer" presStyleCnt="0"/>
      <dgm:spPr/>
    </dgm:pt>
    <dgm:pt modelId="{6507045C-F2F5-4D4B-9A66-B3A7CF4BC50C}" type="pres">
      <dgm:prSet presAssocID="{F9BAE2C4-FFE2-4EC3-B812-D8B58E251539}" presName="parentText" presStyleLbl="node1" presStyleIdx="3" presStyleCnt="4">
        <dgm:presLayoutVars>
          <dgm:chMax val="0"/>
          <dgm:bulletEnabled val="1"/>
        </dgm:presLayoutVars>
      </dgm:prSet>
      <dgm:spPr/>
    </dgm:pt>
    <dgm:pt modelId="{7D4A3F8B-2BB8-5642-8A19-E7FF02BB457B}" type="pres">
      <dgm:prSet presAssocID="{F9BAE2C4-FFE2-4EC3-B812-D8B58E251539}" presName="childText" presStyleLbl="revTx" presStyleIdx="0" presStyleCnt="1">
        <dgm:presLayoutVars>
          <dgm:bulletEnabled val="1"/>
        </dgm:presLayoutVars>
      </dgm:prSet>
      <dgm:spPr/>
    </dgm:pt>
  </dgm:ptLst>
  <dgm:cxnLst>
    <dgm:cxn modelId="{45154445-E2E1-4ADE-8E1E-25CED7EEB7EF}" srcId="{F9BAE2C4-FFE2-4EC3-B812-D8B58E251539}" destId="{6868547F-44A7-499E-91D6-F0BBDB4860D9}" srcOrd="2" destOrd="0" parTransId="{1FFD6204-44D3-4BA4-9222-3433D56CB04D}" sibTransId="{B2E28D45-FA76-456B-87D0-3CE7A36473A3}"/>
    <dgm:cxn modelId="{4DC2CB49-549D-45FF-A68F-FB10D21F77F7}" srcId="{F9BAE2C4-FFE2-4EC3-B812-D8B58E251539}" destId="{139A0CDD-5C3A-4C17-BBDE-D7F7D37A218E}" srcOrd="1" destOrd="0" parTransId="{8819125F-FB76-4C81-AB38-FBF618E1D13B}" sibTransId="{2E1D4CE4-1533-4226-A85D-EB713BFB4010}"/>
    <dgm:cxn modelId="{074A8672-0E08-469C-88E0-B3DDB0DAABB2}" srcId="{F9BAE2C4-FFE2-4EC3-B812-D8B58E251539}" destId="{BD6DFB80-81D1-4D4A-A842-890573C735F7}" srcOrd="0" destOrd="0" parTransId="{C095CF9A-CA56-40A7-95F2-553B63C23B58}" sibTransId="{F9D1BF9F-9420-49D5-A833-34F356EE53E2}"/>
    <dgm:cxn modelId="{4A85268B-74EB-C34A-98CE-9945BD488190}" type="presOf" srcId="{F9BAE2C4-FFE2-4EC3-B812-D8B58E251539}" destId="{6507045C-F2F5-4D4B-9A66-B3A7CF4BC50C}" srcOrd="0" destOrd="0" presId="urn:microsoft.com/office/officeart/2005/8/layout/vList2"/>
    <dgm:cxn modelId="{4D830895-71CB-564D-A3F9-0EEAE530B0A7}" type="presOf" srcId="{03ACD195-25F9-4221-B536-86B8F5F54BFA}" destId="{E62804BB-CFCC-2147-B63D-E4F10E732C15}" srcOrd="0" destOrd="0" presId="urn:microsoft.com/office/officeart/2005/8/layout/vList2"/>
    <dgm:cxn modelId="{97D7789A-EEC1-BB49-B8F9-BBCD2F317FD5}" type="presOf" srcId="{139A0CDD-5C3A-4C17-BBDE-D7F7D37A218E}" destId="{7D4A3F8B-2BB8-5642-8A19-E7FF02BB457B}" srcOrd="0" destOrd="1" presId="urn:microsoft.com/office/officeart/2005/8/layout/vList2"/>
    <dgm:cxn modelId="{942EB8A3-3890-4F5A-928F-6112D7A70170}" srcId="{03ACD195-25F9-4221-B536-86B8F5F54BFA}" destId="{F9BAE2C4-FFE2-4EC3-B812-D8B58E251539}" srcOrd="3" destOrd="0" parTransId="{E8F0621E-F9BA-4D1A-86E1-BC2E6CE77A2E}" sibTransId="{38F82119-291B-4727-839D-83A62FBF599A}"/>
    <dgm:cxn modelId="{77DD8EAD-7B66-D64E-82F9-4750C0A3F1F3}" type="presOf" srcId="{A03E21FD-2530-4547-BEDB-F9457A27A6E1}" destId="{1C55BD44-2C14-E143-B166-756D71B1E0AC}" srcOrd="0" destOrd="0" presId="urn:microsoft.com/office/officeart/2005/8/layout/vList2"/>
    <dgm:cxn modelId="{17EDF3B4-0DD8-7B47-8080-CCBF45F3C83F}" type="presOf" srcId="{D4D54935-3179-4468-A864-5AC13223CBC0}" destId="{B664547E-8520-0C42-8E8B-99CE3E97D428}" srcOrd="0" destOrd="0" presId="urn:microsoft.com/office/officeart/2005/8/layout/vList2"/>
    <dgm:cxn modelId="{29EC04CE-51FF-4B7B-BA1A-18D56E36A7FF}" srcId="{03ACD195-25F9-4221-B536-86B8F5F54BFA}" destId="{83D2E54B-1B31-4146-BE6C-6FF65679EE9E}" srcOrd="2" destOrd="0" parTransId="{8D12C685-4058-47A8-829A-7AC84327DBF0}" sibTransId="{D8DAF5B5-2794-4700-BED8-06FF777BB2AD}"/>
    <dgm:cxn modelId="{06A0ADCF-B4EB-41B4-97CF-BF5202579908}" srcId="{03ACD195-25F9-4221-B536-86B8F5F54BFA}" destId="{D4D54935-3179-4468-A864-5AC13223CBC0}" srcOrd="1" destOrd="0" parTransId="{94F305FA-3E48-4F09-926D-A99B41308715}" sibTransId="{8E4D717D-2D09-4562-88CF-C10C3F7494CA}"/>
    <dgm:cxn modelId="{F48F37D5-B2FF-4944-9CBD-35E78E71BABB}" type="presOf" srcId="{BD6DFB80-81D1-4D4A-A842-890573C735F7}" destId="{7D4A3F8B-2BB8-5642-8A19-E7FF02BB457B}" srcOrd="0" destOrd="0" presId="urn:microsoft.com/office/officeart/2005/8/layout/vList2"/>
    <dgm:cxn modelId="{6DF6C2EF-F059-F84F-B095-F7A7FE108D7D}" type="presOf" srcId="{83D2E54B-1B31-4146-BE6C-6FF65679EE9E}" destId="{E8ED3B33-7483-3549-9B13-7F22CF65AB47}" srcOrd="0" destOrd="0" presId="urn:microsoft.com/office/officeart/2005/8/layout/vList2"/>
    <dgm:cxn modelId="{EC3CF5F7-C541-40B2-A833-1F2D5712CD13}" srcId="{03ACD195-25F9-4221-B536-86B8F5F54BFA}" destId="{A03E21FD-2530-4547-BEDB-F9457A27A6E1}" srcOrd="0" destOrd="0" parTransId="{29AC39D6-3036-4AB1-BF3B-4D03B50BDDA8}" sibTransId="{18B9F6F0-D3B1-4573-A792-683C5E714827}"/>
    <dgm:cxn modelId="{C7CE46FA-E01A-6742-A96E-A38ECC09FC8D}" type="presOf" srcId="{6868547F-44A7-499E-91D6-F0BBDB4860D9}" destId="{7D4A3F8B-2BB8-5642-8A19-E7FF02BB457B}" srcOrd="0" destOrd="2" presId="urn:microsoft.com/office/officeart/2005/8/layout/vList2"/>
    <dgm:cxn modelId="{9568D7C2-B5B4-9B46-851E-82077BF22A71}" type="presParOf" srcId="{E62804BB-CFCC-2147-B63D-E4F10E732C15}" destId="{1C55BD44-2C14-E143-B166-756D71B1E0AC}" srcOrd="0" destOrd="0" presId="urn:microsoft.com/office/officeart/2005/8/layout/vList2"/>
    <dgm:cxn modelId="{A7B0D3BF-1BBF-3649-8D2C-880EDDC9F336}" type="presParOf" srcId="{E62804BB-CFCC-2147-B63D-E4F10E732C15}" destId="{4BEBF041-9F0C-A44E-9E50-AC6719397152}" srcOrd="1" destOrd="0" presId="urn:microsoft.com/office/officeart/2005/8/layout/vList2"/>
    <dgm:cxn modelId="{75DABE85-FF13-4A44-80A0-7D45431E0FD8}" type="presParOf" srcId="{E62804BB-CFCC-2147-B63D-E4F10E732C15}" destId="{B664547E-8520-0C42-8E8B-99CE3E97D428}" srcOrd="2" destOrd="0" presId="urn:microsoft.com/office/officeart/2005/8/layout/vList2"/>
    <dgm:cxn modelId="{DDB80D9B-24D6-E64C-9B14-726C9B94AFBC}" type="presParOf" srcId="{E62804BB-CFCC-2147-B63D-E4F10E732C15}" destId="{AA1A8F35-1F96-D847-AEAD-1A5CD6DDCBB5}" srcOrd="3" destOrd="0" presId="urn:microsoft.com/office/officeart/2005/8/layout/vList2"/>
    <dgm:cxn modelId="{C7317DE5-3063-AB46-AB60-0AE8639904C1}" type="presParOf" srcId="{E62804BB-CFCC-2147-B63D-E4F10E732C15}" destId="{E8ED3B33-7483-3549-9B13-7F22CF65AB47}" srcOrd="4" destOrd="0" presId="urn:microsoft.com/office/officeart/2005/8/layout/vList2"/>
    <dgm:cxn modelId="{9D24B211-5247-6D4B-BF43-2131DC21C195}" type="presParOf" srcId="{E62804BB-CFCC-2147-B63D-E4F10E732C15}" destId="{E1937EAC-63E1-F746-AA27-FFAE8CD0960F}" srcOrd="5" destOrd="0" presId="urn:microsoft.com/office/officeart/2005/8/layout/vList2"/>
    <dgm:cxn modelId="{06148A64-6C9A-FF45-B569-EF8804778E95}" type="presParOf" srcId="{E62804BB-CFCC-2147-B63D-E4F10E732C15}" destId="{6507045C-F2F5-4D4B-9A66-B3A7CF4BC50C}" srcOrd="6" destOrd="0" presId="urn:microsoft.com/office/officeart/2005/8/layout/vList2"/>
    <dgm:cxn modelId="{FF32A817-7AB8-BC43-97FC-D982741D2E13}" type="presParOf" srcId="{E62804BB-CFCC-2147-B63D-E4F10E732C15}" destId="{7D4A3F8B-2BB8-5642-8A19-E7FF02BB457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5BD44-2C14-E143-B166-756D71B1E0AC}">
      <dsp:nvSpPr>
        <dsp:cNvPr id="0" name=""/>
        <dsp:cNvSpPr/>
      </dsp:nvSpPr>
      <dsp:spPr>
        <a:xfrm>
          <a:off x="0" y="24146"/>
          <a:ext cx="10058399" cy="722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Personal connection challenge sourced by lack of initiation</a:t>
          </a:r>
        </a:p>
      </dsp:txBody>
      <dsp:txXfrm>
        <a:off x="35268" y="59414"/>
        <a:ext cx="9987863" cy="651938"/>
      </dsp:txXfrm>
    </dsp:sp>
    <dsp:sp modelId="{B664547E-8520-0C42-8E8B-99CE3E97D428}">
      <dsp:nvSpPr>
        <dsp:cNvPr id="0" name=""/>
        <dsp:cNvSpPr/>
      </dsp:nvSpPr>
      <dsp:spPr>
        <a:xfrm>
          <a:off x="0" y="801341"/>
          <a:ext cx="10058399" cy="722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When there is no awareness of a problem, the problem cannot be fixed, therefor inhibiting successful communication and teamwork </a:t>
          </a:r>
        </a:p>
      </dsp:txBody>
      <dsp:txXfrm>
        <a:off x="35268" y="836609"/>
        <a:ext cx="9987863" cy="651938"/>
      </dsp:txXfrm>
    </dsp:sp>
    <dsp:sp modelId="{E8ED3B33-7483-3549-9B13-7F22CF65AB47}">
      <dsp:nvSpPr>
        <dsp:cNvPr id="0" name=""/>
        <dsp:cNvSpPr/>
      </dsp:nvSpPr>
      <dsp:spPr>
        <a:xfrm>
          <a:off x="0" y="1578537"/>
          <a:ext cx="10058399" cy="722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The lack of managerial support enhances disconnection in the team and therefore put the burden on the individual to make social connection and team cohesiveness happen </a:t>
          </a:r>
        </a:p>
      </dsp:txBody>
      <dsp:txXfrm>
        <a:off x="35268" y="1613805"/>
        <a:ext cx="9987863" cy="651938"/>
      </dsp:txXfrm>
    </dsp:sp>
    <dsp:sp modelId="{6507045C-F2F5-4D4B-9A66-B3A7CF4BC50C}">
      <dsp:nvSpPr>
        <dsp:cNvPr id="0" name=""/>
        <dsp:cNvSpPr/>
      </dsp:nvSpPr>
      <dsp:spPr>
        <a:xfrm>
          <a:off x="0" y="2355732"/>
          <a:ext cx="10058399" cy="7224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Feedback given: </a:t>
          </a:r>
        </a:p>
      </dsp:txBody>
      <dsp:txXfrm>
        <a:off x="35268" y="2391000"/>
        <a:ext cx="9987863" cy="651938"/>
      </dsp:txXfrm>
    </dsp:sp>
    <dsp:sp modelId="{7D4A3F8B-2BB8-5642-8A19-E7FF02BB457B}">
      <dsp:nvSpPr>
        <dsp:cNvPr id="0" name=""/>
        <dsp:cNvSpPr/>
      </dsp:nvSpPr>
      <dsp:spPr>
        <a:xfrm>
          <a:off x="0" y="3078206"/>
          <a:ext cx="10058399" cy="747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More opportunity for social connection facilitated by management </a:t>
          </a:r>
        </a:p>
        <a:p>
          <a:pPr marL="114300" lvl="1" indent="-114300" algn="l" defTabSz="666750">
            <a:lnSpc>
              <a:spcPct val="90000"/>
            </a:lnSpc>
            <a:spcBef>
              <a:spcPct val="0"/>
            </a:spcBef>
            <a:spcAft>
              <a:spcPct val="20000"/>
            </a:spcAft>
            <a:buChar char="•"/>
          </a:pPr>
          <a:r>
            <a:rPr lang="en-US" sz="1500" kern="1200" dirty="0"/>
            <a:t>Social connection with crew is equally as important as being mission driven </a:t>
          </a:r>
        </a:p>
        <a:p>
          <a:pPr marL="114300" lvl="1" indent="-114300" algn="l" defTabSz="666750">
            <a:lnSpc>
              <a:spcPct val="90000"/>
            </a:lnSpc>
            <a:spcBef>
              <a:spcPct val="0"/>
            </a:spcBef>
            <a:spcAft>
              <a:spcPct val="20000"/>
            </a:spcAft>
            <a:buChar char="•"/>
          </a:pPr>
          <a:r>
            <a:rPr lang="en-US" sz="1500" kern="1200" dirty="0"/>
            <a:t>Being so mission driven can prevent effective teamwork and communication </a:t>
          </a:r>
        </a:p>
      </dsp:txBody>
      <dsp:txXfrm>
        <a:off x="0" y="3078206"/>
        <a:ext cx="10058399" cy="7472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D4112-F17C-B54A-851C-0C7B3D64FC72}" type="datetimeFigureOut">
              <a:rPr lang="en-US" smtClean="0"/>
              <a:t>4/2/21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8D669-7183-F541-BFA5-2C640D2D2B09}" type="slidenum">
              <a:rPr lang="en-US" smtClean="0"/>
              <a:t>‹#›</a:t>
            </a:fld>
            <a:endParaRPr lang="en-US" dirty="0"/>
          </a:p>
        </p:txBody>
      </p:sp>
    </p:spTree>
    <p:extLst>
      <p:ext uri="{BB962C8B-B14F-4D97-AF65-F5344CB8AC3E}">
        <p14:creationId xmlns:p14="http://schemas.microsoft.com/office/powerpoint/2010/main" val="222648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a:t>
            </a:r>
            <a:r>
              <a:rPr lang="en-US" sz="1200" dirty="0"/>
              <a:t>he International Space Station (ISS) was constructed by 5 space agencies that represent 15 countries. It has been inhabited since November 2, 2000 [1].  6 individuals are on the ISS at a time where this team of 6 can represent any combination of the 15 countries. This implies that the 6 individuals must work together and create effective teamwork (defined by Kozlowski et al., 2006) while also understanding the cultural backgrounds and methods of communication.  This project looks at the communication challenges and dynamics faced by those on the ISS and tries to determine the sources, best practices in dealing with them, and what individual characteristics help facilitate and impede successful communication.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35FFFA-D2D7-AA41-AAFB-BB5E593631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73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0692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974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917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7701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015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7527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7490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20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2097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26061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063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4/2/21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24890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issnationallab.org/about/iss-timelin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D8845F-30A4-4D73-83CB-ABA691F5A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20404030301010803"/>
              <a:ea typeface="+mn-ea"/>
              <a:cs typeface="+mn-cs"/>
            </a:endParaRPr>
          </a:p>
        </p:txBody>
      </p:sp>
      <p:sp>
        <p:nvSpPr>
          <p:cNvPr id="12" name="Rectangle 11">
            <a:extLst>
              <a:ext uri="{FF2B5EF4-FFF2-40B4-BE49-F238E27FC236}">
                <a16:creationId xmlns:a16="http://schemas.microsoft.com/office/drawing/2014/main" id="{1DAC2350-FA6C-4B24-9A17-926C160E8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2A637C44-0146-4C54-A1A1-57BC8E6C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FD1E338F-EE60-5346-B213-906242F271BA}"/>
              </a:ext>
            </a:extLst>
          </p:cNvPr>
          <p:cNvSpPr>
            <a:spLocks noGrp="1"/>
          </p:cNvSpPr>
          <p:nvPr>
            <p:ph type="ctrTitle"/>
          </p:nvPr>
        </p:nvSpPr>
        <p:spPr>
          <a:xfrm>
            <a:off x="1220850" y="1734296"/>
            <a:ext cx="9732773" cy="1465112"/>
          </a:xfrm>
        </p:spPr>
        <p:txBody>
          <a:bodyPr>
            <a:normAutofit/>
          </a:bodyPr>
          <a:lstStyle/>
          <a:p>
            <a:r>
              <a:rPr lang="en-US" sz="5100" dirty="0"/>
              <a:t>Communication and Exploration </a:t>
            </a:r>
          </a:p>
        </p:txBody>
      </p:sp>
      <p:sp>
        <p:nvSpPr>
          <p:cNvPr id="3" name="Subtitle 2">
            <a:extLst>
              <a:ext uri="{FF2B5EF4-FFF2-40B4-BE49-F238E27FC236}">
                <a16:creationId xmlns:a16="http://schemas.microsoft.com/office/drawing/2014/main" id="{C3F9408E-0670-D341-B42F-2E212BE9BE89}"/>
              </a:ext>
            </a:extLst>
          </p:cNvPr>
          <p:cNvSpPr>
            <a:spLocks noGrp="1"/>
          </p:cNvSpPr>
          <p:nvPr>
            <p:ph type="subTitle" idx="1"/>
          </p:nvPr>
        </p:nvSpPr>
        <p:spPr>
          <a:xfrm>
            <a:off x="1436173" y="3364001"/>
            <a:ext cx="9517450" cy="638904"/>
          </a:xfrm>
        </p:spPr>
        <p:txBody>
          <a:bodyPr>
            <a:noAutofit/>
          </a:bodyPr>
          <a:lstStyle/>
          <a:p>
            <a:pPr>
              <a:lnSpc>
                <a:spcPct val="90000"/>
              </a:lnSpc>
              <a:spcAft>
                <a:spcPts val="600"/>
              </a:spcAft>
            </a:pPr>
            <a:r>
              <a:rPr lang="en-US" sz="2000" dirty="0"/>
              <a:t>An Analysis of Teamwork and Communication on the International Space Station</a:t>
            </a:r>
          </a:p>
          <a:p>
            <a:pPr>
              <a:lnSpc>
                <a:spcPct val="90000"/>
              </a:lnSpc>
              <a:spcAft>
                <a:spcPts val="600"/>
              </a:spcAft>
            </a:pPr>
            <a:r>
              <a:rPr lang="en-US" sz="2000" dirty="0"/>
              <a:t>Stone Woodham </a:t>
            </a:r>
          </a:p>
          <a:p>
            <a:pPr>
              <a:lnSpc>
                <a:spcPct val="90000"/>
              </a:lnSpc>
              <a:spcAft>
                <a:spcPts val="600"/>
              </a:spcAft>
            </a:pPr>
            <a:r>
              <a:rPr lang="en-US" sz="2000" dirty="0"/>
              <a:t>ASU NASA Space Grant </a:t>
            </a:r>
          </a:p>
        </p:txBody>
      </p:sp>
      <p:sp>
        <p:nvSpPr>
          <p:cNvPr id="16" name="Rectangle 15">
            <a:extLst>
              <a:ext uri="{FF2B5EF4-FFF2-40B4-BE49-F238E27FC236}">
                <a16:creationId xmlns:a16="http://schemas.microsoft.com/office/drawing/2014/main" id="{6AB310E7-DE5C-4964-8CBB-E87A22B5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BC6D0BA2-2FCA-496D-A55A-C56A7B3E0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158404-99A1-4EB0-B63C-8744C273AC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848EA8-FE52-4762-AE9B-5D1DD4C336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footer space grant.tif">
            <a:extLst>
              <a:ext uri="{FF2B5EF4-FFF2-40B4-BE49-F238E27FC236}">
                <a16:creationId xmlns:a16="http://schemas.microsoft.com/office/drawing/2014/main" id="{0E3CB15B-2D26-264D-A049-3036120C32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69"/>
          <a:stretch/>
        </p:blipFill>
        <p:spPr>
          <a:xfrm>
            <a:off x="1458871" y="4820673"/>
            <a:ext cx="9459385" cy="828499"/>
          </a:xfrm>
          <a:prstGeom prst="rect">
            <a:avLst/>
          </a:prstGeom>
        </p:spPr>
      </p:pic>
    </p:spTree>
    <p:extLst>
      <p:ext uri="{BB962C8B-B14F-4D97-AF65-F5344CB8AC3E}">
        <p14:creationId xmlns:p14="http://schemas.microsoft.com/office/powerpoint/2010/main" val="33934402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uzzle pieces">
            <a:extLst>
              <a:ext uri="{FF2B5EF4-FFF2-40B4-BE49-F238E27FC236}">
                <a16:creationId xmlns:a16="http://schemas.microsoft.com/office/drawing/2014/main" id="{F1811D1F-F4DB-4277-B638-B6C04E7102CE}"/>
              </a:ext>
            </a:extLst>
          </p:cNvPr>
          <p:cNvPicPr>
            <a:picLocks noChangeAspect="1"/>
          </p:cNvPicPr>
          <p:nvPr/>
        </p:nvPicPr>
        <p:blipFill rotWithShape="1">
          <a:blip r:embed="rId2">
            <a:duotone>
              <a:schemeClr val="bg2">
                <a:shade val="45000"/>
                <a:satMod val="135000"/>
              </a:schemeClr>
              <a:prstClr val="white"/>
            </a:duotone>
            <a:alphaModFix amt="35000"/>
          </a:blip>
          <a:srcRect t="4793" b="10620"/>
          <a:stretch/>
        </p:blipFill>
        <p:spPr>
          <a:xfrm>
            <a:off x="20" y="10"/>
            <a:ext cx="12191980" cy="6857990"/>
          </a:xfrm>
          <a:prstGeom prst="rect">
            <a:avLst/>
          </a:prstGeom>
        </p:spPr>
      </p:pic>
      <p:sp>
        <p:nvSpPr>
          <p:cNvPr id="2" name="Title 1">
            <a:extLst>
              <a:ext uri="{FF2B5EF4-FFF2-40B4-BE49-F238E27FC236}">
                <a16:creationId xmlns:a16="http://schemas.microsoft.com/office/drawing/2014/main" id="{3C87FC7D-BBEF-CE4A-9C91-8F4A3FF08C5F}"/>
              </a:ext>
            </a:extLst>
          </p:cNvPr>
          <p:cNvSpPr>
            <a:spLocks noGrp="1"/>
          </p:cNvSpPr>
          <p:nvPr>
            <p:ph type="title"/>
          </p:nvPr>
        </p:nvSpPr>
        <p:spPr>
          <a:xfrm>
            <a:off x="1066800" y="642594"/>
            <a:ext cx="10058400" cy="1371600"/>
          </a:xfrm>
        </p:spPr>
        <p:txBody>
          <a:bodyPr>
            <a:normAutofit/>
          </a:bodyPr>
          <a:lstStyle/>
          <a:p>
            <a:r>
              <a:rPr lang="en-US" dirty="0"/>
              <a:t>Analysis and Future Research </a:t>
            </a:r>
          </a:p>
        </p:txBody>
      </p:sp>
      <p:graphicFrame>
        <p:nvGraphicFramePr>
          <p:cNvPr id="16" name="Content Placeholder 2">
            <a:extLst>
              <a:ext uri="{FF2B5EF4-FFF2-40B4-BE49-F238E27FC236}">
                <a16:creationId xmlns:a16="http://schemas.microsoft.com/office/drawing/2014/main" id="{C95A5E60-AFE2-4B69-AE7C-7EBDD275EAB6}"/>
              </a:ext>
            </a:extLst>
          </p:cNvPr>
          <p:cNvGraphicFramePr>
            <a:graphicFrameLocks noGrp="1"/>
          </p:cNvGraphicFramePr>
          <p:nvPr>
            <p:ph idx="1"/>
            <p:extLst>
              <p:ext uri="{D42A27DB-BD31-4B8C-83A1-F6EECF244321}">
                <p14:modId xmlns:p14="http://schemas.microsoft.com/office/powerpoint/2010/main" val="769832631"/>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582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20404030301010803"/>
              <a:ea typeface="+mn-ea"/>
              <a:cs typeface="+mn-cs"/>
            </a:endParaRPr>
          </a:p>
        </p:txBody>
      </p:sp>
      <p:sp useBgFill="1">
        <p:nvSpPr>
          <p:cNvPr id="11" name="Rectangle 10">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20404030301010803"/>
              <a:ea typeface="+mn-ea"/>
              <a:cs typeface="+mn-cs"/>
            </a:endParaRPr>
          </a:p>
        </p:txBody>
      </p:sp>
      <p:sp>
        <p:nvSpPr>
          <p:cNvPr id="24" name="Rectangle 23">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6" name="Rectangle 25">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BA7D926C-2515-594F-8084-FC4D47E69F75}"/>
              </a:ext>
            </a:extLst>
          </p:cNvPr>
          <p:cNvSpPr>
            <a:spLocks noGrp="1"/>
          </p:cNvSpPr>
          <p:nvPr>
            <p:ph type="title"/>
          </p:nvPr>
        </p:nvSpPr>
        <p:spPr>
          <a:xfrm>
            <a:off x="1209040" y="1754659"/>
            <a:ext cx="9860547" cy="3005463"/>
          </a:xfrm>
        </p:spPr>
        <p:txBody>
          <a:bodyPr vert="horz" lIns="91440" tIns="45720" rIns="91440" bIns="45720" rtlCol="0" anchor="ctr">
            <a:normAutofit/>
          </a:bodyPr>
          <a:lstStyle/>
          <a:p>
            <a:pPr algn="ctr">
              <a:lnSpc>
                <a:spcPct val="83000"/>
              </a:lnSpc>
            </a:pPr>
            <a:r>
              <a:rPr lang="en-US" sz="6800" cap="all" spc="-100" dirty="0">
                <a:solidFill>
                  <a:schemeClr val="bg1"/>
                </a:solidFill>
              </a:rPr>
              <a:t>Thank you! </a:t>
            </a:r>
            <a:br>
              <a:rPr lang="en-US" sz="6800" cap="all" spc="-100" dirty="0">
                <a:solidFill>
                  <a:schemeClr val="bg1"/>
                </a:solidFill>
              </a:rPr>
            </a:br>
            <a:r>
              <a:rPr lang="en-US" cap="all" spc="-100" dirty="0">
                <a:solidFill>
                  <a:schemeClr val="bg1"/>
                </a:solidFill>
              </a:rPr>
              <a:t>Any Questions? </a:t>
            </a:r>
          </a:p>
        </p:txBody>
      </p:sp>
      <p:sp>
        <p:nvSpPr>
          <p:cNvPr id="28" name="Rectangle 27">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31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20404030301010803"/>
              <a:ea typeface="+mn-ea"/>
              <a:cs typeface="+mn-cs"/>
            </a:endParaRPr>
          </a:p>
        </p:txBody>
      </p:sp>
      <p:sp>
        <p:nvSpPr>
          <p:cNvPr id="17" name="Rectangle 9">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useBgFill="1">
        <p:nvSpPr>
          <p:cNvPr id="18" name="Rectangle 11">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45D0A67B-EF51-334C-8305-D1C3DC9C47A5}"/>
              </a:ext>
            </a:extLst>
          </p:cNvPr>
          <p:cNvSpPr>
            <a:spLocks noGrp="1"/>
          </p:cNvSpPr>
          <p:nvPr>
            <p:ph type="title"/>
          </p:nvPr>
        </p:nvSpPr>
        <p:spPr>
          <a:xfrm>
            <a:off x="1192625" y="1420706"/>
            <a:ext cx="3466540" cy="4016587"/>
          </a:xfrm>
        </p:spPr>
        <p:txBody>
          <a:bodyPr>
            <a:normAutofit/>
          </a:bodyPr>
          <a:lstStyle/>
          <a:p>
            <a:r>
              <a:rPr lang="en-US" dirty="0"/>
              <a:t>References: </a:t>
            </a:r>
          </a:p>
        </p:txBody>
      </p:sp>
      <p:cxnSp>
        <p:nvCxnSpPr>
          <p:cNvPr id="19" name="Straight Connector 13">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9B00F1-9DDD-1A47-A2AC-9962DEACAC62}"/>
              </a:ext>
            </a:extLst>
          </p:cNvPr>
          <p:cNvSpPr>
            <a:spLocks noGrp="1"/>
          </p:cNvSpPr>
          <p:nvPr>
            <p:ph idx="1"/>
          </p:nvPr>
        </p:nvSpPr>
        <p:spPr>
          <a:xfrm>
            <a:off x="5236723" y="1420706"/>
            <a:ext cx="5514758" cy="4016587"/>
          </a:xfrm>
        </p:spPr>
        <p:txBody>
          <a:bodyPr anchor="ctr">
            <a:normAutofit/>
          </a:bodyPr>
          <a:lstStyle/>
          <a:p>
            <a:r>
              <a:rPr lang="en-US" dirty="0">
                <a:solidFill>
                  <a:schemeClr val="tx1">
                    <a:lumMod val="75000"/>
                    <a:lumOff val="25000"/>
                  </a:schemeClr>
                </a:solidFill>
              </a:rPr>
              <a:t>[1] History and timeline of the ISS. (n.d.). Retrieved February 04, 2021, from </a:t>
            </a:r>
            <a:r>
              <a:rPr lang="en-US" u="sng" dirty="0">
                <a:solidFill>
                  <a:schemeClr val="tx1">
                    <a:lumMod val="75000"/>
                    <a:lumOff val="25000"/>
                  </a:schemeClr>
                </a:solidFill>
                <a:hlinkClick r:id="rId2"/>
              </a:rPr>
              <a:t>https://www.issnationallab.org/about/iss-timeline</a:t>
            </a:r>
            <a:r>
              <a:rPr lang="en-US" dirty="0">
                <a:solidFill>
                  <a:schemeClr val="tx1">
                    <a:lumMod val="75000"/>
                    <a:lumOff val="25000"/>
                  </a:schemeClr>
                </a:solidFill>
                <a:hlinkClick r:id="rId2"/>
              </a:rPr>
              <a:t>/</a:t>
            </a:r>
            <a:r>
              <a:rPr lang="en-US" dirty="0">
                <a:solidFill>
                  <a:schemeClr val="tx1">
                    <a:lumMod val="75000"/>
                    <a:lumOff val="25000"/>
                  </a:schemeClr>
                </a:solidFill>
              </a:rPr>
              <a:t>; </a:t>
            </a:r>
          </a:p>
          <a:p>
            <a:r>
              <a:rPr lang="en-US" dirty="0">
                <a:solidFill>
                  <a:schemeClr val="tx1">
                    <a:lumMod val="75000"/>
                    <a:lumOff val="25000"/>
                  </a:schemeClr>
                </a:solidFill>
              </a:rPr>
              <a:t>[2] Joffe, H., &amp; Yardley, L. (2004). Content and thematic analysis. In D. Marks &amp; L. Yardley (Eds.), Research methods for clinical and health psychology (pp. 56–68). London, England: Sage.; </a:t>
            </a:r>
          </a:p>
          <a:p>
            <a:r>
              <a:rPr lang="en-US" dirty="0">
                <a:solidFill>
                  <a:schemeClr val="tx1">
                    <a:lumMod val="75000"/>
                    <a:lumOff val="25000"/>
                  </a:schemeClr>
                </a:solidFill>
              </a:rPr>
              <a:t>[3] Kozlowski, S. W., &amp; Ilgen, D. R. (2006). Enhancing the effectiveness of work groups and teams. </a:t>
            </a:r>
            <a:r>
              <a:rPr lang="en-US" i="1" dirty="0">
                <a:solidFill>
                  <a:schemeClr val="tx1">
                    <a:lumMod val="75000"/>
                    <a:lumOff val="25000"/>
                  </a:schemeClr>
                </a:solidFill>
              </a:rPr>
              <a:t>Psychological science in the public interest</a:t>
            </a:r>
            <a:r>
              <a:rPr lang="en-US" dirty="0">
                <a:solidFill>
                  <a:schemeClr val="tx1">
                    <a:lumMod val="75000"/>
                    <a:lumOff val="25000"/>
                  </a:schemeClr>
                </a:solidFill>
              </a:rPr>
              <a:t>, </a:t>
            </a:r>
            <a:r>
              <a:rPr lang="en-US" i="1" dirty="0">
                <a:solidFill>
                  <a:schemeClr val="tx1">
                    <a:lumMod val="75000"/>
                    <a:lumOff val="25000"/>
                  </a:schemeClr>
                </a:solidFill>
              </a:rPr>
              <a:t>7</a:t>
            </a:r>
            <a:r>
              <a:rPr lang="en-US" dirty="0">
                <a:solidFill>
                  <a:schemeClr val="tx1">
                    <a:lumMod val="75000"/>
                    <a:lumOff val="25000"/>
                  </a:schemeClr>
                </a:solidFill>
              </a:rPr>
              <a:t>(3), 77-124.</a:t>
            </a:r>
          </a:p>
        </p:txBody>
      </p:sp>
      <p:pic>
        <p:nvPicPr>
          <p:cNvPr id="13" name="Picture 12" descr="footer space grant.tif">
            <a:extLst>
              <a:ext uri="{FF2B5EF4-FFF2-40B4-BE49-F238E27FC236}">
                <a16:creationId xmlns:a16="http://schemas.microsoft.com/office/drawing/2014/main" id="{21D7BFAE-2344-8C40-8A91-2323405D83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69"/>
          <a:stretch/>
        </p:blipFill>
        <p:spPr>
          <a:xfrm>
            <a:off x="1366306" y="5832795"/>
            <a:ext cx="9459385" cy="828499"/>
          </a:xfrm>
          <a:prstGeom prst="rect">
            <a:avLst/>
          </a:prstGeom>
        </p:spPr>
      </p:pic>
    </p:spTree>
    <p:extLst>
      <p:ext uri="{BB962C8B-B14F-4D97-AF65-F5344CB8AC3E}">
        <p14:creationId xmlns:p14="http://schemas.microsoft.com/office/powerpoint/2010/main" val="1832390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20404030301010803"/>
              <a:ea typeface="+mn-ea"/>
              <a:cs typeface="+mn-cs"/>
            </a:endParaRPr>
          </a:p>
        </p:txBody>
      </p:sp>
      <p:sp>
        <p:nvSpPr>
          <p:cNvPr id="30" name="Rectangle 29">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useBgFill="1">
        <p:nvSpPr>
          <p:cNvPr id="32" name="Rectangle 31">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8" name="Title 7">
            <a:extLst>
              <a:ext uri="{FF2B5EF4-FFF2-40B4-BE49-F238E27FC236}">
                <a16:creationId xmlns:a16="http://schemas.microsoft.com/office/drawing/2014/main" id="{AECD2C8A-7231-764D-A424-AE3214DF46A0}"/>
              </a:ext>
            </a:extLst>
          </p:cNvPr>
          <p:cNvSpPr>
            <a:spLocks noGrp="1"/>
          </p:cNvSpPr>
          <p:nvPr>
            <p:ph type="title"/>
          </p:nvPr>
        </p:nvSpPr>
        <p:spPr>
          <a:xfrm>
            <a:off x="1192625" y="1420706"/>
            <a:ext cx="3466540" cy="4016587"/>
          </a:xfrm>
        </p:spPr>
        <p:txBody>
          <a:bodyPr>
            <a:normAutofit/>
          </a:bodyPr>
          <a:lstStyle/>
          <a:p>
            <a:r>
              <a:rPr lang="en-US" sz="4000" dirty="0"/>
              <a:t>Introduction</a:t>
            </a:r>
            <a:r>
              <a:rPr lang="en-US" dirty="0"/>
              <a:t> </a:t>
            </a:r>
          </a:p>
        </p:txBody>
      </p:sp>
      <p:cxnSp>
        <p:nvCxnSpPr>
          <p:cNvPr id="34" name="Straight Connector 33">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9609BE2-668F-A04C-88FE-20AF9FB8E9FF}"/>
              </a:ext>
            </a:extLst>
          </p:cNvPr>
          <p:cNvSpPr>
            <a:spLocks noGrp="1"/>
          </p:cNvSpPr>
          <p:nvPr>
            <p:ph idx="1"/>
          </p:nvPr>
        </p:nvSpPr>
        <p:spPr>
          <a:xfrm>
            <a:off x="5236723" y="1420706"/>
            <a:ext cx="5514758" cy="4016587"/>
          </a:xfrm>
        </p:spPr>
        <p:txBody>
          <a:bodyPr anchor="ctr">
            <a:normAutofit/>
          </a:bodyPr>
          <a:lstStyle/>
          <a:p>
            <a:r>
              <a:rPr lang="en-US" sz="2400" dirty="0">
                <a:solidFill>
                  <a:schemeClr val="tx1">
                    <a:lumMod val="75000"/>
                    <a:lumOff val="25000"/>
                  </a:schemeClr>
                </a:solidFill>
              </a:rPr>
              <a:t>ISS constructed by 5 space agencies</a:t>
            </a:r>
          </a:p>
          <a:p>
            <a:r>
              <a:rPr lang="en-US" sz="2400" dirty="0">
                <a:solidFill>
                  <a:schemeClr val="tx1">
                    <a:lumMod val="75000"/>
                    <a:lumOff val="25000"/>
                  </a:schemeClr>
                </a:solidFill>
              </a:rPr>
              <a:t>ISS represents 15 countries </a:t>
            </a:r>
          </a:p>
          <a:p>
            <a:r>
              <a:rPr lang="en-US" sz="2400" dirty="0">
                <a:solidFill>
                  <a:schemeClr val="tx1">
                    <a:lumMod val="75000"/>
                    <a:lumOff val="25000"/>
                  </a:schemeClr>
                </a:solidFill>
              </a:rPr>
              <a:t>Inhabited since November 2000 [1]</a:t>
            </a:r>
          </a:p>
          <a:p>
            <a:r>
              <a:rPr lang="en-US" sz="2400" dirty="0">
                <a:solidFill>
                  <a:schemeClr val="tx1">
                    <a:lumMod val="75000"/>
                    <a:lumOff val="25000"/>
                  </a:schemeClr>
                </a:solidFill>
              </a:rPr>
              <a:t>6 individuals present </a:t>
            </a:r>
          </a:p>
          <a:p>
            <a:pPr marL="800100" lvl="1" indent="-342900"/>
            <a:r>
              <a:rPr lang="en-US" sz="2400" dirty="0">
                <a:solidFill>
                  <a:schemeClr val="tx1">
                    <a:lumMod val="75000"/>
                    <a:lumOff val="25000"/>
                  </a:schemeClr>
                </a:solidFill>
              </a:rPr>
              <a:t>Any combination of countries </a:t>
            </a:r>
          </a:p>
          <a:p>
            <a:pPr marL="525780" indent="-342900"/>
            <a:r>
              <a:rPr lang="en-US" sz="2400" dirty="0">
                <a:solidFill>
                  <a:schemeClr val="tx1">
                    <a:lumMod val="75000"/>
                    <a:lumOff val="25000"/>
                  </a:schemeClr>
                </a:solidFill>
              </a:rPr>
              <a:t>Implies 2 things: </a:t>
            </a:r>
          </a:p>
          <a:p>
            <a:pPr marL="800100" lvl="1" indent="-342900"/>
            <a:r>
              <a:rPr lang="en-US" sz="2400" dirty="0">
                <a:solidFill>
                  <a:schemeClr val="tx1">
                    <a:lumMod val="75000"/>
                    <a:lumOff val="25000"/>
                  </a:schemeClr>
                </a:solidFill>
              </a:rPr>
              <a:t>Teamwork [3]</a:t>
            </a:r>
          </a:p>
          <a:p>
            <a:pPr marL="800100" lvl="1" indent="-342900"/>
            <a:r>
              <a:rPr lang="en-US" sz="2400" dirty="0">
                <a:solidFill>
                  <a:schemeClr val="tx1">
                    <a:lumMod val="75000"/>
                    <a:lumOff val="25000"/>
                  </a:schemeClr>
                </a:solidFill>
              </a:rPr>
              <a:t>Cultural Understanding </a:t>
            </a:r>
          </a:p>
        </p:txBody>
      </p:sp>
    </p:spTree>
    <p:extLst>
      <p:ext uri="{BB962C8B-B14F-4D97-AF65-F5344CB8AC3E}">
        <p14:creationId xmlns:p14="http://schemas.microsoft.com/office/powerpoint/2010/main" val="1127133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D95A-B260-2D4B-A473-918D284C1A39}"/>
              </a:ext>
            </a:extLst>
          </p:cNvPr>
          <p:cNvSpPr>
            <a:spLocks noGrp="1"/>
          </p:cNvSpPr>
          <p:nvPr>
            <p:ph type="title"/>
          </p:nvPr>
        </p:nvSpPr>
        <p:spPr/>
        <p:txBody>
          <a:bodyPr/>
          <a:lstStyle/>
          <a:p>
            <a:pPr algn="ctr"/>
            <a:r>
              <a:rPr lang="en-US" dirty="0"/>
              <a:t>3 distinct questions we ask: </a:t>
            </a:r>
          </a:p>
        </p:txBody>
      </p:sp>
      <p:sp>
        <p:nvSpPr>
          <p:cNvPr id="3" name="Content Placeholder 2">
            <a:extLst>
              <a:ext uri="{FF2B5EF4-FFF2-40B4-BE49-F238E27FC236}">
                <a16:creationId xmlns:a16="http://schemas.microsoft.com/office/drawing/2014/main" id="{D66F6D2A-DBCF-D54E-A263-12BBE64BB460}"/>
              </a:ext>
            </a:extLst>
          </p:cNvPr>
          <p:cNvSpPr>
            <a:spLocks noGrp="1"/>
          </p:cNvSpPr>
          <p:nvPr>
            <p:ph idx="1"/>
          </p:nvPr>
        </p:nvSpPr>
        <p:spPr/>
        <p:txBody>
          <a:bodyPr>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1.  What are communication challenges and dynamics faced by international crew members cohabiting in ISS? What are their sources?</a:t>
            </a:r>
          </a:p>
          <a:p>
            <a:pPr marL="0" indent="0">
              <a:buNone/>
            </a:pPr>
            <a:r>
              <a:rPr lang="en-US" sz="3200" dirty="0">
                <a:latin typeface="Times New Roman" panose="02020603050405020304" pitchFamily="18" charset="0"/>
                <a:cs typeface="Times New Roman" panose="02020603050405020304" pitchFamily="18" charset="0"/>
              </a:rPr>
              <a:t>2.  What are the best practices in dealing with these challenges?</a:t>
            </a:r>
          </a:p>
          <a:p>
            <a:pPr marL="0" indent="0">
              <a:buNone/>
            </a:pPr>
            <a:r>
              <a:rPr lang="en-US" sz="3200" dirty="0">
                <a:latin typeface="Times New Roman" panose="02020603050405020304" pitchFamily="18" charset="0"/>
                <a:cs typeface="Times New Roman" panose="02020603050405020304" pitchFamily="18" charset="0"/>
              </a:rPr>
              <a:t>3.  What individual characteristics impede or facilitate successful communication and collaboration in such settings?</a:t>
            </a:r>
          </a:p>
          <a:p>
            <a:endParaRPr lang="en-US" dirty="0"/>
          </a:p>
        </p:txBody>
      </p:sp>
    </p:spTree>
    <p:extLst>
      <p:ext uri="{BB962C8B-B14F-4D97-AF65-F5344CB8AC3E}">
        <p14:creationId xmlns:p14="http://schemas.microsoft.com/office/powerpoint/2010/main" val="30864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F21768-0254-2A4B-AE11-2F34B99C5EA2}"/>
              </a:ext>
            </a:extLst>
          </p:cNvPr>
          <p:cNvSpPr>
            <a:spLocks noGrp="1"/>
          </p:cNvSpPr>
          <p:nvPr>
            <p:ph type="title"/>
          </p:nvPr>
        </p:nvSpPr>
        <p:spPr>
          <a:xfrm>
            <a:off x="983887" y="1185059"/>
            <a:ext cx="3491832" cy="4487882"/>
          </a:xfrm>
        </p:spPr>
        <p:txBody>
          <a:bodyPr>
            <a:normAutofit/>
          </a:bodyPr>
          <a:lstStyle/>
          <a:p>
            <a:pPr algn="ctr"/>
            <a:r>
              <a:rPr lang="en-US" sz="4400" dirty="0">
                <a:solidFill>
                  <a:schemeClr val="tx1"/>
                </a:solidFill>
              </a:rPr>
              <a:t>Method of Conducting Research </a:t>
            </a:r>
          </a:p>
        </p:txBody>
      </p:sp>
      <p:sp>
        <p:nvSpPr>
          <p:cNvPr id="21" name="Rectangle 20">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4" y="276008"/>
            <a:ext cx="6463060"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8842" y="438912"/>
            <a:ext cx="6132365" cy="5980176"/>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39E94323-6BB5-D947-8424-DC9D4DB1B33E}"/>
              </a:ext>
            </a:extLst>
          </p:cNvPr>
          <p:cNvSpPr>
            <a:spLocks noGrp="1"/>
          </p:cNvSpPr>
          <p:nvPr>
            <p:ph idx="1"/>
          </p:nvPr>
        </p:nvSpPr>
        <p:spPr>
          <a:xfrm>
            <a:off x="6096000" y="936416"/>
            <a:ext cx="5178168" cy="4985169"/>
          </a:xfrm>
        </p:spPr>
        <p:txBody>
          <a:bodyPr anchor="ctr">
            <a:normAutofit/>
          </a:bodyPr>
          <a:lstStyle/>
          <a:p>
            <a:pPr marL="285750">
              <a:spcAft>
                <a:spcPts val="600"/>
              </a:spcAft>
            </a:pPr>
            <a:r>
              <a:rPr lang="en-US" sz="2000" dirty="0"/>
              <a:t>Recruited using personal connections </a:t>
            </a:r>
            <a:r>
              <a:rPr lang="en-US" sz="2000" dirty="0">
                <a:sym typeface="Wingdings" pitchFamily="2" charset="2"/>
              </a:rPr>
              <a:t> snowball method. </a:t>
            </a:r>
          </a:p>
          <a:p>
            <a:pPr marL="285750">
              <a:spcAft>
                <a:spcPts val="600"/>
              </a:spcAft>
            </a:pPr>
            <a:r>
              <a:rPr lang="en-US" sz="2000" dirty="0">
                <a:sym typeface="Wingdings" pitchFamily="2" charset="2"/>
              </a:rPr>
              <a:t>Goal: </a:t>
            </a:r>
          </a:p>
          <a:p>
            <a:pPr marL="742950" lvl="1">
              <a:spcAft>
                <a:spcPts val="600"/>
              </a:spcAft>
            </a:pPr>
            <a:r>
              <a:rPr lang="en-US" sz="2000" dirty="0">
                <a:sym typeface="Wingdings" pitchFamily="2" charset="2"/>
              </a:rPr>
              <a:t>8 – 10 participants who have spent 30 days minimum on the ISS </a:t>
            </a:r>
          </a:p>
          <a:p>
            <a:pPr marL="742950" lvl="1">
              <a:spcAft>
                <a:spcPts val="600"/>
              </a:spcAft>
            </a:pPr>
            <a:r>
              <a:rPr lang="en-US" sz="2000" dirty="0">
                <a:sym typeface="Wingdings" pitchFamily="2" charset="2"/>
              </a:rPr>
              <a:t>Combination of both males and females were recruited </a:t>
            </a:r>
          </a:p>
          <a:p>
            <a:pPr marL="285750">
              <a:spcAft>
                <a:spcPts val="600"/>
              </a:spcAft>
            </a:pPr>
            <a:r>
              <a:rPr lang="en-US" sz="2000" dirty="0">
                <a:sym typeface="Wingdings" pitchFamily="2" charset="2"/>
              </a:rPr>
              <a:t>Qualitative vs Quantitative data </a:t>
            </a:r>
          </a:p>
          <a:p>
            <a:pPr marL="285750">
              <a:spcAft>
                <a:spcPts val="600"/>
              </a:spcAft>
            </a:pPr>
            <a:r>
              <a:rPr lang="en-US" sz="2000" dirty="0">
                <a:sym typeface="Wingdings" pitchFamily="2" charset="2"/>
              </a:rPr>
              <a:t>Data analysis: </a:t>
            </a:r>
          </a:p>
          <a:p>
            <a:pPr marL="742950" lvl="1">
              <a:spcAft>
                <a:spcPts val="600"/>
              </a:spcAft>
            </a:pPr>
            <a:r>
              <a:rPr lang="en-US" sz="2000" dirty="0">
                <a:sym typeface="Wingdings" pitchFamily="2" charset="2"/>
              </a:rPr>
              <a:t>Coding techniques </a:t>
            </a:r>
          </a:p>
          <a:p>
            <a:pPr marL="742950" lvl="1">
              <a:spcAft>
                <a:spcPts val="600"/>
              </a:spcAft>
            </a:pPr>
            <a:r>
              <a:rPr lang="en-US" sz="2000" dirty="0">
                <a:sym typeface="Wingdings" pitchFamily="2" charset="2"/>
              </a:rPr>
              <a:t>Thematic analysis [2]</a:t>
            </a:r>
            <a:endParaRPr lang="en-US" sz="2400" dirty="0">
              <a:sym typeface="Wingdings" pitchFamily="2" charset="2"/>
            </a:endParaRPr>
          </a:p>
          <a:p>
            <a:endParaRPr lang="en-US" sz="2000" dirty="0"/>
          </a:p>
        </p:txBody>
      </p:sp>
    </p:spTree>
    <p:extLst>
      <p:ext uri="{BB962C8B-B14F-4D97-AF65-F5344CB8AC3E}">
        <p14:creationId xmlns:p14="http://schemas.microsoft.com/office/powerpoint/2010/main" val="103230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6AB1-9EA5-A344-9680-9E7B690C394A}"/>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4607517-B2CA-B745-A97F-75542CC1487F}"/>
              </a:ext>
            </a:extLst>
          </p:cNvPr>
          <p:cNvSpPr>
            <a:spLocks noGrp="1"/>
          </p:cNvSpPr>
          <p:nvPr>
            <p:ph idx="1"/>
          </p:nvPr>
        </p:nvSpPr>
        <p:spPr/>
        <p:txBody>
          <a:bodyPr>
            <a:normAutofit/>
          </a:bodyPr>
          <a:lstStyle/>
          <a:p>
            <a:pPr marL="0" indent="0">
              <a:buNone/>
            </a:pPr>
            <a:endParaRPr lang="en-US" sz="2000" dirty="0"/>
          </a:p>
        </p:txBody>
      </p:sp>
      <p:graphicFrame>
        <p:nvGraphicFramePr>
          <p:cNvPr id="4" name="Table 9">
            <a:extLst>
              <a:ext uri="{FF2B5EF4-FFF2-40B4-BE49-F238E27FC236}">
                <a16:creationId xmlns:a16="http://schemas.microsoft.com/office/drawing/2014/main" id="{15DADB2F-E6AA-F247-9387-2B9BB2562189}"/>
              </a:ext>
            </a:extLst>
          </p:cNvPr>
          <p:cNvGraphicFramePr>
            <a:graphicFrameLocks noGrp="1"/>
          </p:cNvGraphicFramePr>
          <p:nvPr>
            <p:extLst>
              <p:ext uri="{D42A27DB-BD31-4B8C-83A1-F6EECF244321}">
                <p14:modId xmlns:p14="http://schemas.microsoft.com/office/powerpoint/2010/main" val="1097643462"/>
              </p:ext>
            </p:extLst>
          </p:nvPr>
        </p:nvGraphicFramePr>
        <p:xfrm>
          <a:off x="1066799" y="2103120"/>
          <a:ext cx="10058400" cy="2283486"/>
        </p:xfrm>
        <a:graphic>
          <a:graphicData uri="http://schemas.openxmlformats.org/drawingml/2006/table">
            <a:tbl>
              <a:tblPr bandRow="1">
                <a:tableStyleId>{775DCB02-9BB8-47FD-8907-85C794F793BA}</a:tableStyleId>
              </a:tblPr>
              <a:tblGrid>
                <a:gridCol w="5029200">
                  <a:extLst>
                    <a:ext uri="{9D8B030D-6E8A-4147-A177-3AD203B41FA5}">
                      <a16:colId xmlns:a16="http://schemas.microsoft.com/office/drawing/2014/main" val="633302354"/>
                    </a:ext>
                  </a:extLst>
                </a:gridCol>
                <a:gridCol w="5029200">
                  <a:extLst>
                    <a:ext uri="{9D8B030D-6E8A-4147-A177-3AD203B41FA5}">
                      <a16:colId xmlns:a16="http://schemas.microsoft.com/office/drawing/2014/main" val="3976082382"/>
                    </a:ext>
                  </a:extLst>
                </a:gridCol>
              </a:tblGrid>
              <a:tr h="761162">
                <a:tc>
                  <a:txBody>
                    <a:bodyPr/>
                    <a:lstStyle/>
                    <a:p>
                      <a:pPr algn="ctr"/>
                      <a:r>
                        <a:rPr lang="en-US" sz="3200" dirty="0"/>
                        <a:t>Theme 1</a:t>
                      </a:r>
                    </a:p>
                  </a:txBody>
                  <a:tcPr/>
                </a:tc>
                <a:tc>
                  <a:txBody>
                    <a:bodyPr/>
                    <a:lstStyle/>
                    <a:p>
                      <a:pPr algn="ctr"/>
                      <a:r>
                        <a:rPr lang="en-US" sz="3200" dirty="0"/>
                        <a:t>Initiative </a:t>
                      </a:r>
                    </a:p>
                  </a:txBody>
                  <a:tcPr/>
                </a:tc>
                <a:extLst>
                  <a:ext uri="{0D108BD9-81ED-4DB2-BD59-A6C34878D82A}">
                    <a16:rowId xmlns:a16="http://schemas.microsoft.com/office/drawing/2014/main" val="1289732216"/>
                  </a:ext>
                </a:extLst>
              </a:tr>
              <a:tr h="761162">
                <a:tc>
                  <a:txBody>
                    <a:bodyPr/>
                    <a:lstStyle/>
                    <a:p>
                      <a:pPr algn="ctr"/>
                      <a:r>
                        <a:rPr lang="en-US" sz="3200" dirty="0"/>
                        <a:t>Theme 2</a:t>
                      </a:r>
                    </a:p>
                  </a:txBody>
                  <a:tcPr/>
                </a:tc>
                <a:tc>
                  <a:txBody>
                    <a:bodyPr/>
                    <a:lstStyle/>
                    <a:p>
                      <a:pPr algn="ctr"/>
                      <a:r>
                        <a:rPr lang="en-US" sz="3200" dirty="0"/>
                        <a:t>Awareness</a:t>
                      </a:r>
                    </a:p>
                  </a:txBody>
                  <a:tcPr/>
                </a:tc>
                <a:extLst>
                  <a:ext uri="{0D108BD9-81ED-4DB2-BD59-A6C34878D82A}">
                    <a16:rowId xmlns:a16="http://schemas.microsoft.com/office/drawing/2014/main" val="4289848478"/>
                  </a:ext>
                </a:extLst>
              </a:tr>
              <a:tr h="761162">
                <a:tc>
                  <a:txBody>
                    <a:bodyPr/>
                    <a:lstStyle/>
                    <a:p>
                      <a:pPr algn="ctr"/>
                      <a:r>
                        <a:rPr lang="en-US" sz="3200" dirty="0"/>
                        <a:t>Theme 3 </a:t>
                      </a:r>
                    </a:p>
                  </a:txBody>
                  <a:tcPr/>
                </a:tc>
                <a:tc>
                  <a:txBody>
                    <a:bodyPr/>
                    <a:lstStyle/>
                    <a:p>
                      <a:pPr algn="ctr"/>
                      <a:r>
                        <a:rPr lang="en-US" sz="3200" dirty="0"/>
                        <a:t>Support </a:t>
                      </a:r>
                    </a:p>
                  </a:txBody>
                  <a:tcPr/>
                </a:tc>
                <a:extLst>
                  <a:ext uri="{0D108BD9-81ED-4DB2-BD59-A6C34878D82A}">
                    <a16:rowId xmlns:a16="http://schemas.microsoft.com/office/drawing/2014/main" val="2798730097"/>
                  </a:ext>
                </a:extLst>
              </a:tr>
            </a:tbl>
          </a:graphicData>
        </a:graphic>
      </p:graphicFrame>
      <p:sp>
        <p:nvSpPr>
          <p:cNvPr id="5" name="TextBox 4">
            <a:extLst>
              <a:ext uri="{FF2B5EF4-FFF2-40B4-BE49-F238E27FC236}">
                <a16:creationId xmlns:a16="http://schemas.microsoft.com/office/drawing/2014/main" id="{D01B5527-5528-194F-9ADA-6EC70AF86A7F}"/>
              </a:ext>
            </a:extLst>
          </p:cNvPr>
          <p:cNvSpPr txBox="1"/>
          <p:nvPr/>
        </p:nvSpPr>
        <p:spPr>
          <a:xfrm>
            <a:off x="2396157" y="4386606"/>
            <a:ext cx="8157242" cy="307777"/>
          </a:xfrm>
          <a:prstGeom prst="rect">
            <a:avLst/>
          </a:prstGeom>
          <a:noFill/>
        </p:spPr>
        <p:txBody>
          <a:bodyPr wrap="square" rtlCol="0">
            <a:spAutoFit/>
          </a:bodyPr>
          <a:lstStyle/>
          <a:p>
            <a:r>
              <a:rPr lang="en-US" sz="1400" b="1" i="1" dirty="0"/>
              <a:t>Table 1. </a:t>
            </a:r>
            <a:r>
              <a:rPr lang="en-US" sz="1400" dirty="0"/>
              <a:t>Table 1 is a table that summarizes the 3 primary themes found in the interviews conducted </a:t>
            </a:r>
          </a:p>
        </p:txBody>
      </p:sp>
    </p:spTree>
    <p:extLst>
      <p:ext uri="{BB962C8B-B14F-4D97-AF65-F5344CB8AC3E}">
        <p14:creationId xmlns:p14="http://schemas.microsoft.com/office/powerpoint/2010/main" val="23570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C0D0-F935-2040-A301-F585386E0C5B}"/>
              </a:ext>
            </a:extLst>
          </p:cNvPr>
          <p:cNvSpPr>
            <a:spLocks noGrp="1"/>
          </p:cNvSpPr>
          <p:nvPr>
            <p:ph type="title"/>
          </p:nvPr>
        </p:nvSpPr>
        <p:spPr/>
        <p:txBody>
          <a:bodyPr/>
          <a:lstStyle/>
          <a:p>
            <a:r>
              <a:rPr lang="en-US" dirty="0"/>
              <a:t>Evidence for Theme 1: </a:t>
            </a:r>
          </a:p>
        </p:txBody>
      </p:sp>
      <p:sp>
        <p:nvSpPr>
          <p:cNvPr id="3" name="Content Placeholder 2">
            <a:extLst>
              <a:ext uri="{FF2B5EF4-FFF2-40B4-BE49-F238E27FC236}">
                <a16:creationId xmlns:a16="http://schemas.microsoft.com/office/drawing/2014/main" id="{84E2E34A-2834-D343-BDA4-90801900DB9A}"/>
              </a:ext>
            </a:extLst>
          </p:cNvPr>
          <p:cNvSpPr>
            <a:spLocks noGrp="1"/>
          </p:cNvSpPr>
          <p:nvPr>
            <p:ph idx="1"/>
          </p:nvPr>
        </p:nvSpPr>
        <p:spPr/>
        <p:txBody>
          <a:bodyPr>
            <a:normAutofit/>
          </a:bodyPr>
          <a:lstStyle/>
          <a:p>
            <a:endParaRPr lang="en-US" sz="2200" dirty="0"/>
          </a:p>
          <a:p>
            <a:r>
              <a:rPr lang="en-US" sz="2200" dirty="0"/>
              <a:t>Quote: </a:t>
            </a:r>
          </a:p>
          <a:p>
            <a:pPr lvl="1"/>
            <a:r>
              <a:rPr lang="en-US" sz="2200" dirty="0"/>
              <a:t>Participant 1 who was a female states the following “</a:t>
            </a:r>
            <a:r>
              <a:rPr lang="en-US" sz="2200" i="1" dirty="0"/>
              <a:t>No one says it, but ultimately you're going to work better together with your partners if you invest.”</a:t>
            </a:r>
          </a:p>
          <a:p>
            <a:r>
              <a:rPr lang="en-US" sz="2400" dirty="0"/>
              <a:t>Quote: </a:t>
            </a:r>
          </a:p>
          <a:p>
            <a:pPr lvl="1"/>
            <a:r>
              <a:rPr lang="en-US" sz="2200" dirty="0"/>
              <a:t>Participant 2 who was a male states, </a:t>
            </a:r>
            <a:r>
              <a:rPr lang="en-US" sz="2200" i="1" dirty="0"/>
              <a:t>“I think you know people can get along for a couple of weeks with you know with very little kind of preparatory effort you know people are excited to be there there's a really discreet focus and before you know it it's time to come home.”</a:t>
            </a:r>
          </a:p>
        </p:txBody>
      </p:sp>
      <p:graphicFrame>
        <p:nvGraphicFramePr>
          <p:cNvPr id="4" name="Table 4">
            <a:extLst>
              <a:ext uri="{FF2B5EF4-FFF2-40B4-BE49-F238E27FC236}">
                <a16:creationId xmlns:a16="http://schemas.microsoft.com/office/drawing/2014/main" id="{4399C029-9CB8-1E4F-9CE4-FC238CF00282}"/>
              </a:ext>
            </a:extLst>
          </p:cNvPr>
          <p:cNvGraphicFramePr>
            <a:graphicFrameLocks noGrp="1"/>
          </p:cNvGraphicFramePr>
          <p:nvPr>
            <p:extLst>
              <p:ext uri="{D42A27DB-BD31-4B8C-83A1-F6EECF244321}">
                <p14:modId xmlns:p14="http://schemas.microsoft.com/office/powerpoint/2010/main" val="2932981917"/>
              </p:ext>
            </p:extLst>
          </p:nvPr>
        </p:nvGraphicFramePr>
        <p:xfrm>
          <a:off x="1808480" y="1867535"/>
          <a:ext cx="8575040" cy="471170"/>
        </p:xfrm>
        <a:graphic>
          <a:graphicData uri="http://schemas.openxmlformats.org/drawingml/2006/table">
            <a:tbl>
              <a:tblPr bandRow="1">
                <a:tableStyleId>{775DCB02-9BB8-47FD-8907-85C794F793BA}</a:tableStyleId>
              </a:tblPr>
              <a:tblGrid>
                <a:gridCol w="4287520">
                  <a:extLst>
                    <a:ext uri="{9D8B030D-6E8A-4147-A177-3AD203B41FA5}">
                      <a16:colId xmlns:a16="http://schemas.microsoft.com/office/drawing/2014/main" val="3326124912"/>
                    </a:ext>
                  </a:extLst>
                </a:gridCol>
                <a:gridCol w="4287520">
                  <a:extLst>
                    <a:ext uri="{9D8B030D-6E8A-4147-A177-3AD203B41FA5}">
                      <a16:colId xmlns:a16="http://schemas.microsoft.com/office/drawing/2014/main" val="10015187"/>
                    </a:ext>
                  </a:extLst>
                </a:gridCol>
              </a:tblGrid>
              <a:tr h="471170">
                <a:tc>
                  <a:txBody>
                    <a:bodyPr/>
                    <a:lstStyle/>
                    <a:p>
                      <a:pPr algn="ctr"/>
                      <a:r>
                        <a:rPr lang="en-US" dirty="0"/>
                        <a:t>Theme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Personal Initiation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9063106"/>
                  </a:ext>
                </a:extLst>
              </a:tr>
            </a:tbl>
          </a:graphicData>
        </a:graphic>
      </p:graphicFrame>
    </p:spTree>
    <p:extLst>
      <p:ext uri="{BB962C8B-B14F-4D97-AF65-F5344CB8AC3E}">
        <p14:creationId xmlns:p14="http://schemas.microsoft.com/office/powerpoint/2010/main" val="2946987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2FAD-7FBF-F048-A538-6D446A025FC8}"/>
              </a:ext>
            </a:extLst>
          </p:cNvPr>
          <p:cNvSpPr>
            <a:spLocks noGrp="1"/>
          </p:cNvSpPr>
          <p:nvPr>
            <p:ph type="title"/>
          </p:nvPr>
        </p:nvSpPr>
        <p:spPr/>
        <p:txBody>
          <a:bodyPr/>
          <a:lstStyle/>
          <a:p>
            <a:r>
              <a:rPr lang="en-US" dirty="0"/>
              <a:t>Evidence from Theme 2 </a:t>
            </a:r>
          </a:p>
        </p:txBody>
      </p:sp>
      <p:sp>
        <p:nvSpPr>
          <p:cNvPr id="3" name="Content Placeholder 2">
            <a:extLst>
              <a:ext uri="{FF2B5EF4-FFF2-40B4-BE49-F238E27FC236}">
                <a16:creationId xmlns:a16="http://schemas.microsoft.com/office/drawing/2014/main" id="{EB64171A-AB0A-514E-806A-24A987EEF8F4}"/>
              </a:ext>
            </a:extLst>
          </p:cNvPr>
          <p:cNvSpPr>
            <a:spLocks noGrp="1"/>
          </p:cNvSpPr>
          <p:nvPr>
            <p:ph idx="1"/>
          </p:nvPr>
        </p:nvSpPr>
        <p:spPr/>
        <p:txBody>
          <a:bodyPr/>
          <a:lstStyle/>
          <a:p>
            <a:pPr marL="0" indent="0" fontAlgn="t">
              <a:buNone/>
            </a:pPr>
            <a:endParaRPr lang="en-US" dirty="0"/>
          </a:p>
          <a:p>
            <a:r>
              <a:rPr lang="en-US" dirty="0"/>
              <a:t>Quote</a:t>
            </a:r>
          </a:p>
          <a:p>
            <a:pPr lvl="1"/>
            <a:r>
              <a:rPr lang="en-US" sz="2200" i="1" dirty="0"/>
              <a:t>“you’re always kind of looking and hearing” </a:t>
            </a:r>
            <a:r>
              <a:rPr lang="en-US" sz="2200" dirty="0"/>
              <a:t>was a quote from a participant. </a:t>
            </a:r>
          </a:p>
          <a:p>
            <a:r>
              <a:rPr lang="en-US" dirty="0"/>
              <a:t>Quote</a:t>
            </a:r>
          </a:p>
          <a:p>
            <a:pPr lvl="1"/>
            <a:r>
              <a:rPr lang="en-US" sz="2200" i="1" dirty="0"/>
              <a:t>“If something needed to be done and and you weren't busy it was expected that you would pick up and do that job”</a:t>
            </a:r>
          </a:p>
        </p:txBody>
      </p:sp>
      <p:graphicFrame>
        <p:nvGraphicFramePr>
          <p:cNvPr id="4" name="Table 4">
            <a:extLst>
              <a:ext uri="{FF2B5EF4-FFF2-40B4-BE49-F238E27FC236}">
                <a16:creationId xmlns:a16="http://schemas.microsoft.com/office/drawing/2014/main" id="{E4A79D6B-846C-D146-9307-861875AE4F2D}"/>
              </a:ext>
            </a:extLst>
          </p:cNvPr>
          <p:cNvGraphicFramePr>
            <a:graphicFrameLocks noGrp="1"/>
          </p:cNvGraphicFramePr>
          <p:nvPr>
            <p:extLst>
              <p:ext uri="{D42A27DB-BD31-4B8C-83A1-F6EECF244321}">
                <p14:modId xmlns:p14="http://schemas.microsoft.com/office/powerpoint/2010/main" val="3615025371"/>
              </p:ext>
            </p:extLst>
          </p:nvPr>
        </p:nvGraphicFramePr>
        <p:xfrm>
          <a:off x="1808480" y="1873250"/>
          <a:ext cx="8575040" cy="459740"/>
        </p:xfrm>
        <a:graphic>
          <a:graphicData uri="http://schemas.openxmlformats.org/drawingml/2006/table">
            <a:tbl>
              <a:tblPr bandRow="1">
                <a:tableStyleId>{775DCB02-9BB8-47FD-8907-85C794F793BA}</a:tableStyleId>
              </a:tblPr>
              <a:tblGrid>
                <a:gridCol w="4287520">
                  <a:extLst>
                    <a:ext uri="{9D8B030D-6E8A-4147-A177-3AD203B41FA5}">
                      <a16:colId xmlns:a16="http://schemas.microsoft.com/office/drawing/2014/main" val="994132052"/>
                    </a:ext>
                  </a:extLst>
                </a:gridCol>
                <a:gridCol w="4287520">
                  <a:extLst>
                    <a:ext uri="{9D8B030D-6E8A-4147-A177-3AD203B41FA5}">
                      <a16:colId xmlns:a16="http://schemas.microsoft.com/office/drawing/2014/main" val="3858519060"/>
                    </a:ext>
                  </a:extLst>
                </a:gridCol>
              </a:tblGrid>
              <a:tr h="459740">
                <a:tc>
                  <a:txBody>
                    <a:bodyPr/>
                    <a:lstStyle/>
                    <a:p>
                      <a:pPr algn="ctr"/>
                      <a:r>
                        <a:rPr lang="en-US" dirty="0"/>
                        <a:t>Theme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Awareness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098687"/>
                  </a:ext>
                </a:extLst>
              </a:tr>
            </a:tbl>
          </a:graphicData>
        </a:graphic>
      </p:graphicFrame>
    </p:spTree>
    <p:extLst>
      <p:ext uri="{BB962C8B-B14F-4D97-AF65-F5344CB8AC3E}">
        <p14:creationId xmlns:p14="http://schemas.microsoft.com/office/powerpoint/2010/main" val="61210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920B-7390-CD4E-B96C-C864843FF179}"/>
              </a:ext>
            </a:extLst>
          </p:cNvPr>
          <p:cNvSpPr>
            <a:spLocks noGrp="1"/>
          </p:cNvSpPr>
          <p:nvPr>
            <p:ph type="title"/>
          </p:nvPr>
        </p:nvSpPr>
        <p:spPr/>
        <p:txBody>
          <a:bodyPr/>
          <a:lstStyle/>
          <a:p>
            <a:r>
              <a:rPr lang="en-US" dirty="0"/>
              <a:t>Evidence for Theme 3 </a:t>
            </a:r>
          </a:p>
        </p:txBody>
      </p:sp>
      <p:sp>
        <p:nvSpPr>
          <p:cNvPr id="7" name="Content Placeholder 6">
            <a:extLst>
              <a:ext uri="{FF2B5EF4-FFF2-40B4-BE49-F238E27FC236}">
                <a16:creationId xmlns:a16="http://schemas.microsoft.com/office/drawing/2014/main" id="{F511AFEB-C4E2-B84D-9C76-84EB111DF90E}"/>
              </a:ext>
            </a:extLst>
          </p:cNvPr>
          <p:cNvSpPr>
            <a:spLocks noGrp="1"/>
          </p:cNvSpPr>
          <p:nvPr>
            <p:ph idx="1"/>
          </p:nvPr>
        </p:nvSpPr>
        <p:spPr/>
        <p:txBody>
          <a:bodyPr/>
          <a:lstStyle/>
          <a:p>
            <a:endParaRPr lang="en-US" dirty="0"/>
          </a:p>
          <a:p>
            <a:r>
              <a:rPr lang="en-US" dirty="0"/>
              <a:t>Quote: </a:t>
            </a:r>
          </a:p>
          <a:p>
            <a:pPr lvl="1"/>
            <a:r>
              <a:rPr lang="en-US" sz="2200" i="1" dirty="0"/>
              <a:t>“the chief of the Office at the time, put his head down on the table.”</a:t>
            </a:r>
          </a:p>
          <a:p>
            <a:pPr lvl="1"/>
            <a:r>
              <a:rPr lang="en-US" sz="2200" i="1" dirty="0"/>
              <a:t>“um the other response I would get was ‘maybe he’ll get reassigned, it happens often”</a:t>
            </a:r>
          </a:p>
          <a:p>
            <a:pPr lvl="1"/>
            <a:endParaRPr lang="en-US" i="1" dirty="0"/>
          </a:p>
          <a:p>
            <a:r>
              <a:rPr lang="en-US" dirty="0"/>
              <a:t>Quote: </a:t>
            </a:r>
          </a:p>
          <a:p>
            <a:pPr lvl="1"/>
            <a:r>
              <a:rPr lang="en-US" sz="2200" i="1" dirty="0"/>
              <a:t>“And oftentimes we would go,  you know we'd go to Italy or to Russia or or Japan to train… so you know there's a there's a touch of of you know exposure to that culture.” </a:t>
            </a:r>
          </a:p>
        </p:txBody>
      </p:sp>
      <p:graphicFrame>
        <p:nvGraphicFramePr>
          <p:cNvPr id="8" name="Table 8">
            <a:extLst>
              <a:ext uri="{FF2B5EF4-FFF2-40B4-BE49-F238E27FC236}">
                <a16:creationId xmlns:a16="http://schemas.microsoft.com/office/drawing/2014/main" id="{0C3CF346-E868-DD42-8005-1C3010D08E89}"/>
              </a:ext>
            </a:extLst>
          </p:cNvPr>
          <p:cNvGraphicFramePr>
            <a:graphicFrameLocks noGrp="1"/>
          </p:cNvGraphicFramePr>
          <p:nvPr>
            <p:extLst>
              <p:ext uri="{D42A27DB-BD31-4B8C-83A1-F6EECF244321}">
                <p14:modId xmlns:p14="http://schemas.microsoft.com/office/powerpoint/2010/main" val="2424220273"/>
              </p:ext>
            </p:extLst>
          </p:nvPr>
        </p:nvGraphicFramePr>
        <p:xfrm>
          <a:off x="1826894" y="1771650"/>
          <a:ext cx="8574406" cy="466686"/>
        </p:xfrm>
        <a:graphic>
          <a:graphicData uri="http://schemas.openxmlformats.org/drawingml/2006/table">
            <a:tbl>
              <a:tblPr bandRow="1">
                <a:tableStyleId>{775DCB02-9BB8-47FD-8907-85C794F793BA}</a:tableStyleId>
              </a:tblPr>
              <a:tblGrid>
                <a:gridCol w="4287203">
                  <a:extLst>
                    <a:ext uri="{9D8B030D-6E8A-4147-A177-3AD203B41FA5}">
                      <a16:colId xmlns:a16="http://schemas.microsoft.com/office/drawing/2014/main" val="1466881696"/>
                    </a:ext>
                  </a:extLst>
                </a:gridCol>
                <a:gridCol w="4287203">
                  <a:extLst>
                    <a:ext uri="{9D8B030D-6E8A-4147-A177-3AD203B41FA5}">
                      <a16:colId xmlns:a16="http://schemas.microsoft.com/office/drawing/2014/main" val="2243954108"/>
                    </a:ext>
                  </a:extLst>
                </a:gridCol>
              </a:tblGrid>
              <a:tr h="466686">
                <a:tc>
                  <a:txBody>
                    <a:bodyPr/>
                    <a:lstStyle/>
                    <a:p>
                      <a:pPr algn="ctr"/>
                      <a:r>
                        <a:rPr lang="en-US" dirty="0"/>
                        <a:t>Theme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Support – specifically from management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7707813"/>
                  </a:ext>
                </a:extLst>
              </a:tr>
            </a:tbl>
          </a:graphicData>
        </a:graphic>
      </p:graphicFrame>
    </p:spTree>
    <p:extLst>
      <p:ext uri="{BB962C8B-B14F-4D97-AF65-F5344CB8AC3E}">
        <p14:creationId xmlns:p14="http://schemas.microsoft.com/office/powerpoint/2010/main" val="341736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6AB1-9EA5-A344-9680-9E7B690C394A}"/>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4607517-B2CA-B745-A97F-75542CC1487F}"/>
              </a:ext>
            </a:extLst>
          </p:cNvPr>
          <p:cNvSpPr>
            <a:spLocks noGrp="1"/>
          </p:cNvSpPr>
          <p:nvPr>
            <p:ph idx="1"/>
          </p:nvPr>
        </p:nvSpPr>
        <p:spPr/>
        <p:txBody>
          <a:bodyPr>
            <a:normAutofit/>
          </a:bodyPr>
          <a:lstStyle/>
          <a:p>
            <a:pPr marL="0" indent="0">
              <a:buNone/>
            </a:pPr>
            <a:endParaRPr lang="en-US" sz="2000" dirty="0"/>
          </a:p>
        </p:txBody>
      </p:sp>
      <p:graphicFrame>
        <p:nvGraphicFramePr>
          <p:cNvPr id="4" name="Table 9">
            <a:extLst>
              <a:ext uri="{FF2B5EF4-FFF2-40B4-BE49-F238E27FC236}">
                <a16:creationId xmlns:a16="http://schemas.microsoft.com/office/drawing/2014/main" id="{15DADB2F-E6AA-F247-9387-2B9BB2562189}"/>
              </a:ext>
            </a:extLst>
          </p:cNvPr>
          <p:cNvGraphicFramePr>
            <a:graphicFrameLocks noGrp="1"/>
          </p:cNvGraphicFramePr>
          <p:nvPr/>
        </p:nvGraphicFramePr>
        <p:xfrm>
          <a:off x="1066799" y="2103120"/>
          <a:ext cx="10058400" cy="2283486"/>
        </p:xfrm>
        <a:graphic>
          <a:graphicData uri="http://schemas.openxmlformats.org/drawingml/2006/table">
            <a:tbl>
              <a:tblPr bandRow="1">
                <a:tableStyleId>{775DCB02-9BB8-47FD-8907-85C794F793BA}</a:tableStyleId>
              </a:tblPr>
              <a:tblGrid>
                <a:gridCol w="5029200">
                  <a:extLst>
                    <a:ext uri="{9D8B030D-6E8A-4147-A177-3AD203B41FA5}">
                      <a16:colId xmlns:a16="http://schemas.microsoft.com/office/drawing/2014/main" val="633302354"/>
                    </a:ext>
                  </a:extLst>
                </a:gridCol>
                <a:gridCol w="5029200">
                  <a:extLst>
                    <a:ext uri="{9D8B030D-6E8A-4147-A177-3AD203B41FA5}">
                      <a16:colId xmlns:a16="http://schemas.microsoft.com/office/drawing/2014/main" val="3976082382"/>
                    </a:ext>
                  </a:extLst>
                </a:gridCol>
              </a:tblGrid>
              <a:tr h="761162">
                <a:tc>
                  <a:txBody>
                    <a:bodyPr/>
                    <a:lstStyle/>
                    <a:p>
                      <a:pPr algn="ctr"/>
                      <a:r>
                        <a:rPr lang="en-US" sz="3200" dirty="0"/>
                        <a:t>Theme 1</a:t>
                      </a:r>
                    </a:p>
                  </a:txBody>
                  <a:tcPr/>
                </a:tc>
                <a:tc>
                  <a:txBody>
                    <a:bodyPr/>
                    <a:lstStyle/>
                    <a:p>
                      <a:pPr algn="ctr"/>
                      <a:r>
                        <a:rPr lang="en-US" sz="3200" dirty="0"/>
                        <a:t>Initiative </a:t>
                      </a:r>
                    </a:p>
                  </a:txBody>
                  <a:tcPr/>
                </a:tc>
                <a:extLst>
                  <a:ext uri="{0D108BD9-81ED-4DB2-BD59-A6C34878D82A}">
                    <a16:rowId xmlns:a16="http://schemas.microsoft.com/office/drawing/2014/main" val="1289732216"/>
                  </a:ext>
                </a:extLst>
              </a:tr>
              <a:tr h="761162">
                <a:tc>
                  <a:txBody>
                    <a:bodyPr/>
                    <a:lstStyle/>
                    <a:p>
                      <a:pPr algn="ctr"/>
                      <a:r>
                        <a:rPr lang="en-US" sz="3200" dirty="0"/>
                        <a:t>Theme 2</a:t>
                      </a:r>
                    </a:p>
                  </a:txBody>
                  <a:tcPr/>
                </a:tc>
                <a:tc>
                  <a:txBody>
                    <a:bodyPr/>
                    <a:lstStyle/>
                    <a:p>
                      <a:pPr algn="ctr"/>
                      <a:r>
                        <a:rPr lang="en-US" sz="3200" dirty="0"/>
                        <a:t>Awareness</a:t>
                      </a:r>
                    </a:p>
                  </a:txBody>
                  <a:tcPr/>
                </a:tc>
                <a:extLst>
                  <a:ext uri="{0D108BD9-81ED-4DB2-BD59-A6C34878D82A}">
                    <a16:rowId xmlns:a16="http://schemas.microsoft.com/office/drawing/2014/main" val="4289848478"/>
                  </a:ext>
                </a:extLst>
              </a:tr>
              <a:tr h="761162">
                <a:tc>
                  <a:txBody>
                    <a:bodyPr/>
                    <a:lstStyle/>
                    <a:p>
                      <a:pPr algn="ctr"/>
                      <a:r>
                        <a:rPr lang="en-US" sz="3200" dirty="0"/>
                        <a:t>Theme 3 </a:t>
                      </a:r>
                    </a:p>
                  </a:txBody>
                  <a:tcPr/>
                </a:tc>
                <a:tc>
                  <a:txBody>
                    <a:bodyPr/>
                    <a:lstStyle/>
                    <a:p>
                      <a:pPr algn="ctr"/>
                      <a:r>
                        <a:rPr lang="en-US" sz="3200" dirty="0"/>
                        <a:t>Support </a:t>
                      </a:r>
                    </a:p>
                  </a:txBody>
                  <a:tcPr/>
                </a:tc>
                <a:extLst>
                  <a:ext uri="{0D108BD9-81ED-4DB2-BD59-A6C34878D82A}">
                    <a16:rowId xmlns:a16="http://schemas.microsoft.com/office/drawing/2014/main" val="2798730097"/>
                  </a:ext>
                </a:extLst>
              </a:tr>
            </a:tbl>
          </a:graphicData>
        </a:graphic>
      </p:graphicFrame>
      <p:sp>
        <p:nvSpPr>
          <p:cNvPr id="5" name="TextBox 4">
            <a:extLst>
              <a:ext uri="{FF2B5EF4-FFF2-40B4-BE49-F238E27FC236}">
                <a16:creationId xmlns:a16="http://schemas.microsoft.com/office/drawing/2014/main" id="{D01B5527-5528-194F-9ADA-6EC70AF86A7F}"/>
              </a:ext>
            </a:extLst>
          </p:cNvPr>
          <p:cNvSpPr txBox="1"/>
          <p:nvPr/>
        </p:nvSpPr>
        <p:spPr>
          <a:xfrm>
            <a:off x="2396157" y="4386606"/>
            <a:ext cx="8157242" cy="307777"/>
          </a:xfrm>
          <a:prstGeom prst="rect">
            <a:avLst/>
          </a:prstGeom>
          <a:noFill/>
        </p:spPr>
        <p:txBody>
          <a:bodyPr wrap="square" rtlCol="0">
            <a:spAutoFit/>
          </a:bodyPr>
          <a:lstStyle/>
          <a:p>
            <a:r>
              <a:rPr lang="en-US" sz="1400" b="1" i="1" dirty="0"/>
              <a:t>Table 1. </a:t>
            </a:r>
            <a:r>
              <a:rPr lang="en-US" sz="1400" dirty="0"/>
              <a:t>Table 1 is a table that summarizes the 3 primary themes found in the interviews conducted </a:t>
            </a:r>
          </a:p>
        </p:txBody>
      </p:sp>
    </p:spTree>
    <p:extLst>
      <p:ext uri="{BB962C8B-B14F-4D97-AF65-F5344CB8AC3E}">
        <p14:creationId xmlns:p14="http://schemas.microsoft.com/office/powerpoint/2010/main" val="18396340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809</Words>
  <Application>Microsoft Macintosh PowerPoint</Application>
  <PresentationFormat>Widescreen</PresentationFormat>
  <Paragraphs>83</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Century Gothic</vt:lpstr>
      <vt:lpstr>Garamond</vt:lpstr>
      <vt:lpstr>Gill Sans MT</vt:lpstr>
      <vt:lpstr>Times New Roman</vt:lpstr>
      <vt:lpstr>SavonVTI</vt:lpstr>
      <vt:lpstr>Communication and Exploration </vt:lpstr>
      <vt:lpstr>Introduction </vt:lpstr>
      <vt:lpstr>3 distinct questions we ask: </vt:lpstr>
      <vt:lpstr>Method of Conducting Research </vt:lpstr>
      <vt:lpstr>Results</vt:lpstr>
      <vt:lpstr>Evidence for Theme 1: </vt:lpstr>
      <vt:lpstr>Evidence from Theme 2 </vt:lpstr>
      <vt:lpstr>Evidence for Theme 3 </vt:lpstr>
      <vt:lpstr>Results</vt:lpstr>
      <vt:lpstr>Analysis and Future Research </vt:lpstr>
      <vt:lpstr>Thank you!  Any Questions?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Exploration </dc:title>
  <dc:creator>Stone Woodham (Student)</dc:creator>
  <cp:lastModifiedBy>Stone Woodham (Student)</cp:lastModifiedBy>
  <cp:revision>5</cp:revision>
  <dcterms:created xsi:type="dcterms:W3CDTF">2021-04-02T19:45:58Z</dcterms:created>
  <dcterms:modified xsi:type="dcterms:W3CDTF">2021-04-02T20:57:28Z</dcterms:modified>
</cp:coreProperties>
</file>